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8" r:id="rId2"/>
    <p:sldId id="311" r:id="rId3"/>
    <p:sldId id="312" r:id="rId4"/>
    <p:sldId id="354" r:id="rId5"/>
    <p:sldId id="355" r:id="rId6"/>
    <p:sldId id="350" r:id="rId7"/>
    <p:sldId id="351" r:id="rId8"/>
    <p:sldId id="356" r:id="rId9"/>
    <p:sldId id="357" r:id="rId10"/>
    <p:sldId id="352" r:id="rId11"/>
    <p:sldId id="313" r:id="rId12"/>
    <p:sldId id="349" r:id="rId13"/>
    <p:sldId id="353" r:id="rId14"/>
    <p:sldId id="322" r:id="rId15"/>
    <p:sldId id="337" r:id="rId16"/>
    <p:sldId id="319" r:id="rId17"/>
    <p:sldId id="323" r:id="rId18"/>
    <p:sldId id="324" r:id="rId19"/>
    <p:sldId id="325" r:id="rId20"/>
    <p:sldId id="326" r:id="rId21"/>
    <p:sldId id="330" r:id="rId22"/>
    <p:sldId id="327" r:id="rId23"/>
    <p:sldId id="328" r:id="rId24"/>
    <p:sldId id="336" r:id="rId25"/>
    <p:sldId id="314" r:id="rId26"/>
    <p:sldId id="316" r:id="rId27"/>
    <p:sldId id="317" r:id="rId28"/>
    <p:sldId id="343" r:id="rId29"/>
    <p:sldId id="344" r:id="rId30"/>
    <p:sldId id="347" r:id="rId31"/>
    <p:sldId id="345" r:id="rId32"/>
    <p:sldId id="346" r:id="rId33"/>
    <p:sldId id="338" r:id="rId34"/>
    <p:sldId id="339" r:id="rId35"/>
    <p:sldId id="340" r:id="rId36"/>
    <p:sldId id="348" r:id="rId37"/>
    <p:sldId id="342" r:id="rId38"/>
    <p:sldId id="341" r:id="rId39"/>
    <p:sldId id="358" r:id="rId40"/>
    <p:sldId id="361" r:id="rId41"/>
    <p:sldId id="360" r:id="rId42"/>
    <p:sldId id="359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1E2"/>
    <a:srgbClr val="FF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0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48063-27F0-2640-8E0A-882FD0BDA20B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87E26-DBA1-6C4B-A4CA-F3BA95349F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1390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17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849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0366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7426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840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133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6966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2717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546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5511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277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8627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8947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0181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6006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2325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3974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1539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6843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152300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4382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6147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63095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7252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8643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25156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5571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81867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35837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04655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767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0407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5804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104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3526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2042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DA08C-960C-4E42-94B2-5A02DBFDC2CF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8620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095902-C7DA-2B4F-87ED-AA1F82E0C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F48B948-A33F-9F46-B3D2-1C530BCDF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16CD34-A01E-F040-990A-665EEE9B3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2BBE-F2B6-5446-BA66-EC41593452D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9DAE4B-9A4C-434D-8416-7C5F798C7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A29931-659C-C940-98A4-7F258F6A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0B18-4E35-F547-8B33-3508FAD521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61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7DA8A9-83A8-2E4B-9E2B-1808F8753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9818D2E-489D-374B-9FFF-BAE94A018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16BCB-3E0F-E94C-B19B-955E8FA4F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2BBE-F2B6-5446-BA66-EC41593452D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79DE2E-03E6-1D43-80E6-39F893FBD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AFC6B0-A5B3-554F-BF10-9C8B7E9C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0B18-4E35-F547-8B33-3508FAD521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9367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D6F3154-381C-4740-9BF7-D9583A0095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8522360-206C-0846-A23B-65E49338B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D9A055-3F77-3844-8FAE-4E84B3849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2BBE-F2B6-5446-BA66-EC41593452D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576F60-282B-C940-BB0C-77911778A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A89ACD-34AE-D247-BDFC-B1C98666E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0B18-4E35-F547-8B33-3508FAD521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536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BF296-BE94-CD41-B148-7CD4A9B61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21519F-892E-B244-B3C1-51F01F0EE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FC5F27-8AC4-E240-A064-4C4B6BE1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2BBE-F2B6-5446-BA66-EC41593452D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11CDEB-CD64-6745-8C71-240D912EC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F1728E-A426-6740-8805-B0D95D20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0B18-4E35-F547-8B33-3508FAD521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0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66E5CE-8707-084F-8140-4D43AB8F7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79E0E3-90D6-794F-BEB2-FE11AFAD5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541288-6019-5246-B203-FEFE2547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2BBE-F2B6-5446-BA66-EC41593452D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968F7E-7499-7341-9374-7B8EB9978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41B9C8-574F-A44F-94A1-2A2B22C8E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0B18-4E35-F547-8B33-3508FAD521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7687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BFDDFE-F023-D34B-B04C-6FDB0069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25CEC2-0AB3-9041-B7A8-F5D4F92EE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52B299F-B823-484F-AFAA-5BF135E48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9DF8AB-B195-8F44-8E53-1625C6D5F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2BBE-F2B6-5446-BA66-EC41593452D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8E449AC-A0E8-0A41-A839-0EFB383B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65F6EDE-85C2-2F43-A5E7-A7C14B550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0B18-4E35-F547-8B33-3508FAD521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728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90E1ED-2076-3643-BB0B-6F3FD00EE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F1E71D-31B6-9D46-A882-3E318313F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8AE3DD-D5BA-A045-AB81-D05F3BD18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41E97F3-BB31-9B49-9E96-32BCD757DE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EBDDD4B-8F32-5140-825C-B61F4A00AC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8C49771-42BF-3E45-B4EF-314639F90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2BBE-F2B6-5446-BA66-EC41593452D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60F1E70-163D-654A-85E7-84955DBC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C9F715-EE8D-9340-9ED6-ADF6C695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0B18-4E35-F547-8B33-3508FAD521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2670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71915D-C27E-1949-96BC-836965FD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6551AC-6A71-DA47-B81C-BB772AC8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2BBE-F2B6-5446-BA66-EC41593452D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7D765D4-D924-114D-8A14-AC2B149AC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26BCF31-BBE2-6D48-8EF1-EDAB357D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0B18-4E35-F547-8B33-3508FAD521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3470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1245D44-000D-5A4B-AE4B-ECEA1E189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2BBE-F2B6-5446-BA66-EC41593452D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0CBF8F-C9F5-F945-96A6-F1F2335DF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7BF63D-24BE-7C46-97DC-09F1A40A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0B18-4E35-F547-8B33-3508FAD521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290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7FBD91-5BB0-4E4E-9F86-D31F8EA5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2C05F2-09E7-A74F-B154-209D22F7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D929ECD-3D88-514A-A59F-723948080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A0ED0B-22B0-1540-87F3-C8B3F18E0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2BBE-F2B6-5446-BA66-EC41593452D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1B07EC-4FDF-244C-AE8D-31D8EC833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A6776AA-931F-A04F-B983-5538431D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0B18-4E35-F547-8B33-3508FAD521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580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468CF2-5ACD-FD4B-A90E-0E85F279A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C8C0671-A471-5249-9C47-98B362910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149CAC-5494-4644-8AA9-6443C7F63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073445D-68BA-FD41-902D-D0E6A6A88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2BBE-F2B6-5446-BA66-EC41593452D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0DFC55-1FBF-6840-A8FB-E53A21AF7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FC0B52-21C1-FA40-89C0-9A59D9457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0B18-4E35-F547-8B33-3508FAD521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9038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BE52743-B044-D44F-A1FF-5ECB96D63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D8349A-9196-474E-BD25-AA0E72E8E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6A1C33-23AA-864E-B1FE-92A00F29AD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12BBE-F2B6-5446-BA66-EC41593452D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96E020-72C9-1245-BC12-11F2D46C5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22F85B-5469-6C4C-A62E-B54C9B6BE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B0B18-4E35-F547-8B33-3508FAD5216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936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0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7EDFF3-689F-324D-B17C-BF58CA038A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Dimension Reduction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16FDF7-C66B-8F44-A653-B6713090D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589" y="3602038"/>
            <a:ext cx="11804822" cy="1655762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SCVIS – A VAE-based approach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Speaker: Jeff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569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13CECFE2-9D00-F944-85AD-E4AABE6AB60D}"/>
              </a:ext>
            </a:extLst>
          </p:cNvPr>
          <p:cNvGrpSpPr/>
          <p:nvPr/>
        </p:nvGrpSpPr>
        <p:grpSpPr>
          <a:xfrm>
            <a:off x="1827046" y="2255997"/>
            <a:ext cx="8537908" cy="4051863"/>
            <a:chOff x="6539698" y="4859379"/>
            <a:chExt cx="4211406" cy="1998621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39BC273B-69E7-244E-A8B2-A1CF0E611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182" t="8949"/>
            <a:stretch/>
          </p:blipFill>
          <p:spPr>
            <a:xfrm>
              <a:off x="7291071" y="4859379"/>
              <a:ext cx="1493961" cy="1998621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0188DDC-F7EA-F34A-A647-E20069591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54"/>
            <a:stretch/>
          </p:blipFill>
          <p:spPr>
            <a:xfrm>
              <a:off x="8731967" y="4859379"/>
              <a:ext cx="2019137" cy="199862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0BCF2A3-8460-634C-A2DB-5EEBC2C493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6" t="8949" r="70500"/>
            <a:stretch/>
          </p:blipFill>
          <p:spPr>
            <a:xfrm>
              <a:off x="6539698" y="4859379"/>
              <a:ext cx="763929" cy="1998621"/>
            </a:xfrm>
            <a:prstGeom prst="rect">
              <a:avLst/>
            </a:prstGeom>
          </p:spPr>
        </p:pic>
      </p:grp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011BC2A-1EEC-1143-AFAC-7C5CC26846D9}"/>
              </a:ext>
            </a:extLst>
          </p:cNvPr>
          <p:cNvSpPr txBox="1">
            <a:spLocks/>
          </p:cNvSpPr>
          <p:nvPr/>
        </p:nvSpPr>
        <p:spPr>
          <a:xfrm>
            <a:off x="838200" y="1449108"/>
            <a:ext cx="11353799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000" b="0" dirty="0"/>
              <a:t>Graphical Illustration for the Reparametrized Trick</a:t>
            </a:r>
            <a:endParaRPr kumimoji="1" lang="en-US" altLang="zh-TW" sz="18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Variational Autoencoder (VAE)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461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SCVIS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1353800" cy="5032375"/>
          </a:xfrm>
        </p:spPr>
        <p:txBody>
          <a:bodyPr>
            <a:normAutofit/>
          </a:bodyPr>
          <a:lstStyle/>
          <a:p>
            <a:endParaRPr kumimoji="1" lang="en-US" altLang="zh-TW" sz="2400" dirty="0"/>
          </a:p>
          <a:p>
            <a:pPr lvl="1"/>
            <a:endParaRPr kumimoji="1"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FE681F-E4ED-7441-817E-50F02A0EF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46" y="407776"/>
            <a:ext cx="7768240" cy="6301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AB2B473-6B6E-7A4E-8FBE-9E34CCDCD04A}"/>
                  </a:ext>
                </a:extLst>
              </p:cNvPr>
              <p:cNvSpPr/>
              <p:nvPr/>
            </p:nvSpPr>
            <p:spPr>
              <a:xfrm>
                <a:off x="437367" y="3041965"/>
                <a:ext cx="319518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dirty="0"/>
                  <a:t>Interest: Find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kumimoji="1" lang="en-US" altLang="zh-TW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TW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TW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kumimoji="1" lang="en-US" altLang="zh-TW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kumimoji="1"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r>
                  <a:rPr lang="en-US" altLang="zh-TW" b="0" dirty="0"/>
                  <a:t>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dirty="0"/>
                  <a:t> Find an optimal 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TW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 </a:t>
                </a:r>
              </a:p>
              <a:p>
                <a:r>
                  <a:rPr lang="en-US" altLang="zh-TW" dirty="0"/>
                  <a:t>      to approximate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kumimoji="1" lang="en-US" altLang="zh-TW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TW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TW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kumimoji="1" lang="en-US" altLang="zh-TW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kumimoji="1" lang="en-US" altLang="zh-TW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r>
                  <a:rPr lang="en-US" altLang="zh-TW" dirty="0"/>
                  <a:t>  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dirty="0"/>
                  <a:t> Variational Inference.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AB2B473-6B6E-7A4E-8FBE-9E34CCDCD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67" y="3041965"/>
                <a:ext cx="3195181" cy="1200329"/>
              </a:xfrm>
              <a:prstGeom prst="rect">
                <a:avLst/>
              </a:prstGeom>
              <a:blipFill>
                <a:blip r:embed="rId4"/>
                <a:stretch>
                  <a:fillRect l="-791" t="-3191" r="-3162" b="-74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2278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SCVIS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4036776F-C50A-994F-95AD-64ADB90046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49108"/>
                <a:ext cx="11221995" cy="55448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TW" sz="2000" b="0" dirty="0"/>
                  <a:t>Let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| </m:t>
                        </m:r>
                        <m:sSub>
                          <m:sSubPr>
                            <m:ctrlP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kumimoji="1" lang="en-US" altLang="zh-TW" sz="20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kumimoji="1" lang="en-US" altLang="zh-TW" sz="20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𝑠𝑡𝑢𝑑𝑒𝑛𝑡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𝑑𝑒𝑔𝑟𝑒𝑒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𝑓𝑟𝑒𝑒𝑑𝑜𝑚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20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-US" altLang="zh-TW" sz="2000" b="0" dirty="0"/>
              </a:p>
              <a:p>
                <a:endParaRPr kumimoji="1" lang="en-US" altLang="zh-TW" sz="2000" b="0" dirty="0"/>
              </a:p>
              <a:p>
                <a:endParaRPr kumimoji="1" lang="en-US" altLang="zh-TW" sz="2000" b="0" dirty="0"/>
              </a:p>
              <a:p>
                <a:endParaRPr kumimoji="1" lang="en-US" altLang="zh-TW" sz="20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kumimoji="1"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TW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kumimoji="1" lang="en-US" altLang="zh-TW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TW" sz="2000" dirty="0"/>
                  <a:t> </a:t>
                </a:r>
              </a:p>
              <a:p>
                <a:endParaRPr kumimoji="1" lang="en-US" altLang="zh-TW" sz="2000" b="0" dirty="0"/>
              </a:p>
              <a:p>
                <a:r>
                  <a:rPr kumimoji="1" lang="en-US" altLang="zh-TW" sz="2000" b="0" dirty="0"/>
                  <a:t>Adding non-symmetrized t-SNE </a:t>
                </a:r>
                <a:r>
                  <a:rPr kumimoji="1" lang="en-US" altLang="zh-TW" sz="2000" b="0" dirty="0" err="1"/>
                  <a:t>regularizers</a:t>
                </a:r>
                <a:r>
                  <a:rPr kumimoji="1" lang="en-US" altLang="zh-TW" sz="2000" b="0" dirty="0"/>
                  <a:t> on the latent variables:</a:t>
                </a:r>
              </a:p>
              <a:p>
                <a:pPr lvl="1"/>
                <a:r>
                  <a:rPr kumimoji="1" lang="en-US" altLang="zh-TW" sz="2000" dirty="0"/>
                  <a:t>For High-D:</a:t>
                </a:r>
                <a:endParaRPr kumimoji="1" lang="en-US" altLang="zh-TW" sz="1600" b="0" dirty="0"/>
              </a:p>
              <a:p>
                <a:pPr lvl="1"/>
                <a:endParaRPr kumimoji="1" lang="en-US" altLang="zh-TW" sz="1600" dirty="0"/>
              </a:p>
              <a:p>
                <a:pPr lvl="1"/>
                <a:endParaRPr kumimoji="1" lang="en-US" altLang="zh-TW" sz="1600" b="0" dirty="0"/>
              </a:p>
              <a:p>
                <a:pPr marL="457200" lvl="1" indent="0">
                  <a:buNone/>
                </a:pPr>
                <a:endParaRPr kumimoji="1" lang="en-US" altLang="zh-TW" sz="1600" b="0" dirty="0"/>
              </a:p>
              <a:p>
                <a:pPr lvl="1"/>
                <a:r>
                  <a:rPr kumimoji="1" lang="en-US" altLang="zh-TW" sz="2000" b="0" dirty="0"/>
                  <a:t>For Low-D:</a:t>
                </a:r>
              </a:p>
              <a:p>
                <a:pPr lvl="1"/>
                <a:endParaRPr kumimoji="1" lang="en-US" altLang="zh-TW" sz="2000" b="0" dirty="0"/>
              </a:p>
              <a:p>
                <a:pPr lvl="1"/>
                <a:endParaRPr kumimoji="1" lang="en-US" altLang="zh-TW" sz="2000" b="0" dirty="0"/>
              </a:p>
              <a:p>
                <a:pPr lvl="1"/>
                <a:r>
                  <a:rPr kumimoji="1" lang="en-US" altLang="zh-TW" sz="2000" b="0" dirty="0"/>
                  <a:t>Encourage forming gaps between clusters.</a:t>
                </a:r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4036776F-C50A-994F-95AD-64ADB9004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49108"/>
                <a:ext cx="11221995" cy="5544816"/>
              </a:xfrm>
              <a:prstGeom prst="rect">
                <a:avLst/>
              </a:prstGeom>
              <a:blipFill>
                <a:blip r:embed="rId3"/>
                <a:stretch>
                  <a:fillRect l="-452" t="-6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30951412-3672-9044-9A6C-A0B2A3F725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909"/>
          <a:stretch/>
        </p:blipFill>
        <p:spPr>
          <a:xfrm>
            <a:off x="1379665" y="1933631"/>
            <a:ext cx="4625718" cy="66519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BA8447-773E-8840-AC24-EAC1E1E51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433" y="2916873"/>
            <a:ext cx="5549900" cy="7239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4317652-3317-C44B-9A1C-FBE0660B7660}"/>
              </a:ext>
            </a:extLst>
          </p:cNvPr>
          <p:cNvSpPr/>
          <p:nvPr/>
        </p:nvSpPr>
        <p:spPr>
          <a:xfrm>
            <a:off x="6449197" y="2081560"/>
            <a:ext cx="1995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Prevent overfitting.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16878BA-759B-014C-9660-D790C9C41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843" y="4304284"/>
            <a:ext cx="2743200" cy="939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9DC939F-B788-5849-920A-2F3CBBF39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6309" y="5404921"/>
            <a:ext cx="2106945" cy="1045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4CB7C1B-6AB2-AF48-B9B8-73E991201E05}"/>
                  </a:ext>
                </a:extLst>
              </p:cNvPr>
              <p:cNvSpPr/>
              <p:nvPr/>
            </p:nvSpPr>
            <p:spPr>
              <a:xfrm>
                <a:off x="4168344" y="5685858"/>
                <a:ext cx="807209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4CB7C1B-6AB2-AF48-B9B8-73E991201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344" y="5685858"/>
                <a:ext cx="807209" cy="394210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1540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SCVIS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4036776F-C50A-994F-95AD-64ADB90046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49108"/>
                <a:ext cx="11221995" cy="55448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TW" sz="2000" b="0" dirty="0" err="1"/>
                  <a:t>Regularizer</a:t>
                </a:r>
                <a:r>
                  <a:rPr kumimoji="1" lang="en-US" altLang="zh-TW" sz="2000" dirty="0"/>
                  <a:t>: </a:t>
                </a:r>
                <a:endParaRPr kumimoji="1" lang="en-US" altLang="zh-TW" sz="2000" b="0" dirty="0"/>
              </a:p>
              <a:p>
                <a:pPr lvl="1"/>
                <a:endParaRPr kumimoji="1" lang="en-US" altLang="zh-TW" sz="1600" dirty="0"/>
              </a:p>
              <a:p>
                <a:pPr lvl="1"/>
                <a:endParaRPr kumimoji="1" lang="en-US" altLang="zh-TW" sz="1600" dirty="0"/>
              </a:p>
              <a:p>
                <a:pPr lvl="1"/>
                <a:endParaRPr kumimoji="1" lang="en-US" altLang="zh-TW" sz="1600" dirty="0"/>
              </a:p>
              <a:p>
                <a:pPr lvl="1"/>
                <a:endParaRPr kumimoji="1" lang="en-US" altLang="zh-TW" sz="1600" dirty="0"/>
              </a:p>
              <a:p>
                <a:r>
                  <a:rPr lang="en" altLang="zh-TW" sz="2000" dirty="0"/>
                  <a:t>Final objective function: </a:t>
                </a:r>
              </a:p>
              <a:p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endParaRPr kumimoji="1" lang="en-US" altLang="zh-TW" sz="2000" dirty="0"/>
              </a:p>
              <a:p>
                <a:pPr lvl="1"/>
                <a:endParaRPr kumimoji="1" lang="en-US" altLang="zh-TW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l-GR" altLang="zh-TW" sz="200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altLang="zh-TW" sz="2000" dirty="0"/>
                  <a:t> </a:t>
                </a:r>
                <a:r>
                  <a:rPr lang="en" altLang="zh-TW" sz="2000" dirty="0"/>
                  <a:t>is set to the dimensionality of the input high-dimensional data.</a:t>
                </a:r>
                <a:endParaRPr lang="en" altLang="zh-TW" sz="1600" dirty="0"/>
              </a:p>
              <a:p>
                <a:pPr marL="457200" lvl="1" indent="0">
                  <a:buNone/>
                </a:pPr>
                <a:r>
                  <a:rPr kumimoji="1" lang="en-US" altLang="zh-TW" sz="1800" dirty="0"/>
                  <a:t>    (</a:t>
                </a:r>
                <a:r>
                  <a:rPr lang="en" altLang="zh-TW" sz="1800" dirty="0"/>
                  <a:t>ELBO scales with the dimensionality of the input data</a:t>
                </a:r>
                <a:r>
                  <a:rPr kumimoji="1" lang="en-US" altLang="zh-TW" sz="1800" dirty="0"/>
                  <a:t>)</a:t>
                </a:r>
              </a:p>
              <a:p>
                <a:endParaRPr kumimoji="1" lang="en-US" altLang="zh-TW" sz="2000" dirty="0"/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4036776F-C50A-994F-95AD-64ADB9004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49108"/>
                <a:ext cx="11221995" cy="5544816"/>
              </a:xfrm>
              <a:prstGeom prst="rect">
                <a:avLst/>
              </a:prstGeom>
              <a:blipFill>
                <a:blip r:embed="rId3"/>
                <a:stretch>
                  <a:fillRect l="-452" t="-11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481A3A0B-E227-E542-8A9B-C2FDD7D15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793" y="1690689"/>
            <a:ext cx="4979602" cy="91275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106FA73-0A95-C441-B4D9-735871FF9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430" y="3687430"/>
            <a:ext cx="5533141" cy="92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86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SCVIS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1353800" cy="5032375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Other parameters settings</a:t>
            </a:r>
          </a:p>
          <a:p>
            <a:pPr lvl="1"/>
            <a:r>
              <a:rPr kumimoji="1" lang="en-US" altLang="zh-TW" sz="2000" dirty="0"/>
              <a:t>Variational approximation NN hidden layers: 3 (128, 64, 32 hidden units for each layer.)</a:t>
            </a: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Model NN hidden layers: 5 (32, 32, 32, 64, 128 hidden units for each layer.)</a:t>
            </a: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Activation function: exponential linear unit (speed up the convergence of optimization).</a:t>
            </a: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L2 </a:t>
            </a:r>
            <a:r>
              <a:rPr kumimoji="1" lang="en-US" altLang="zh-TW" sz="2000" dirty="0" err="1">
                <a:sym typeface="Wingdings" pitchFamily="2" charset="2"/>
              </a:rPr>
              <a:t>regularizer</a:t>
            </a:r>
            <a:r>
              <a:rPr kumimoji="1" lang="en-US" altLang="zh-TW" sz="2000" dirty="0">
                <a:sym typeface="Wingdings" pitchFamily="2" charset="2"/>
              </a:rPr>
              <a:t> of 0.001 on the weights of the neural networks (prevent overfitting.)</a:t>
            </a:r>
          </a:p>
          <a:p>
            <a:pPr lvl="1"/>
            <a:r>
              <a:rPr kumimoji="1" lang="en-US" altLang="zh-TW" sz="2000" dirty="0"/>
              <a:t>Mini-batch size: 512 (cells) (for controlling the time complexity of t-SNE computation.)</a:t>
            </a:r>
            <a:endParaRPr kumimoji="1" lang="en-US" altLang="zh-TW" sz="2000" dirty="0">
              <a:sym typeface="Wingdings" pitchFamily="2" charset="2"/>
            </a:endParaRP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Adam stochastic gradient descent with learning rate: 0.01.</a:t>
            </a: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Run optimization for 500 epochs for each dataset with at least 3000 iterations.</a:t>
            </a: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For large dataset, running a maximum of 30000 iteration or two epochs.</a:t>
            </a:r>
          </a:p>
          <a:p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4091401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5C49F695-EFC0-9F45-BF85-B798DF864DF2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b="1" dirty="0"/>
              <a:t>Simulation</a:t>
            </a:r>
            <a:endParaRPr kumimoji="1"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56618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Simulation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1353800" cy="5408892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ym typeface="Wingdings" pitchFamily="2" charset="2"/>
              </a:rPr>
              <a:t>Simulated data</a:t>
            </a:r>
            <a:endParaRPr kumimoji="1" lang="en-US" altLang="zh-TW" sz="2000" dirty="0">
              <a:sym typeface="Wingdings" pitchFamily="2" charset="2"/>
            </a:endParaRPr>
          </a:p>
          <a:p>
            <a:pPr lvl="1"/>
            <a:endParaRPr kumimoji="1" lang="en-US" altLang="zh-TW" sz="2000" dirty="0">
              <a:sym typeface="Wingdings" pitchFamily="2" charset="2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5B0E248-73A8-3F41-B049-119F3A98262C}"/>
              </a:ext>
            </a:extLst>
          </p:cNvPr>
          <p:cNvGrpSpPr/>
          <p:nvPr/>
        </p:nvGrpSpPr>
        <p:grpSpPr>
          <a:xfrm>
            <a:off x="1120588" y="2015448"/>
            <a:ext cx="4167576" cy="4517792"/>
            <a:chOff x="1120588" y="2015448"/>
            <a:chExt cx="4167576" cy="451779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C6DD851-5BFF-7247-93F2-9F2FFD37C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0588" y="2015448"/>
              <a:ext cx="4167576" cy="451779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F13578A-33B5-B549-B68C-519B5F79509B}"/>
                </a:ext>
              </a:extLst>
            </p:cNvPr>
            <p:cNvSpPr/>
            <p:nvPr/>
          </p:nvSpPr>
          <p:spPr>
            <a:xfrm>
              <a:off x="2852356" y="3953499"/>
              <a:ext cx="7040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sz="2000" b="1" dirty="0">
                  <a:sym typeface="Wingdings" pitchFamily="2" charset="2"/>
                </a:rPr>
                <a:t>1000</a:t>
              </a:r>
              <a:endParaRPr lang="zh-TW" altLang="en-US" sz="2000" b="1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E2F2AB-C379-C34A-A9D1-6F193CF175FB}"/>
                </a:ext>
              </a:extLst>
            </p:cNvPr>
            <p:cNvSpPr/>
            <p:nvPr/>
          </p:nvSpPr>
          <p:spPr>
            <a:xfrm>
              <a:off x="4282536" y="3753444"/>
              <a:ext cx="5741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sz="2000" b="1" dirty="0">
                  <a:sym typeface="Wingdings" pitchFamily="2" charset="2"/>
                </a:rPr>
                <a:t>200</a:t>
              </a:r>
              <a:endParaRPr lang="zh-TW" altLang="en-US" sz="2000" b="1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723AD4E-9D3F-434B-9ED7-C3D3810547E1}"/>
                </a:ext>
              </a:extLst>
            </p:cNvPr>
            <p:cNvSpPr/>
            <p:nvPr/>
          </p:nvSpPr>
          <p:spPr>
            <a:xfrm>
              <a:off x="3851104" y="4115879"/>
              <a:ext cx="5741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sz="2000" b="1" dirty="0">
                  <a:sym typeface="Wingdings" pitchFamily="2" charset="2"/>
                </a:rPr>
                <a:t>200</a:t>
              </a:r>
              <a:endParaRPr lang="zh-TW" altLang="en-US" sz="2000" b="1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DF19DF0-F0D5-004B-A5F4-9EE3485DE507}"/>
                </a:ext>
              </a:extLst>
            </p:cNvPr>
            <p:cNvSpPr/>
            <p:nvPr/>
          </p:nvSpPr>
          <p:spPr>
            <a:xfrm>
              <a:off x="4229965" y="4492607"/>
              <a:ext cx="5741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sz="2000" b="1" dirty="0">
                  <a:sym typeface="Wingdings" pitchFamily="2" charset="2"/>
                </a:rPr>
                <a:t>200</a:t>
              </a:r>
              <a:endParaRPr lang="zh-TW" altLang="en-US" sz="2000" b="1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AF2A75C-E7C7-4F47-9BC6-F10484F890B2}"/>
                </a:ext>
              </a:extLst>
            </p:cNvPr>
            <p:cNvSpPr/>
            <p:nvPr/>
          </p:nvSpPr>
          <p:spPr>
            <a:xfrm>
              <a:off x="4695459" y="4123026"/>
              <a:ext cx="5741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sz="2000" b="1" dirty="0">
                  <a:sym typeface="Wingdings" pitchFamily="2" charset="2"/>
                </a:rPr>
                <a:t>200</a:t>
              </a:r>
              <a:endParaRPr lang="zh-TW" altLang="en-US" sz="2000" b="1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E325E62-0B46-004D-A14E-6C234FCFE721}"/>
                </a:ext>
              </a:extLst>
            </p:cNvPr>
            <p:cNvSpPr/>
            <p:nvPr/>
          </p:nvSpPr>
          <p:spPr>
            <a:xfrm>
              <a:off x="4268437" y="4134652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b="1" dirty="0">
                  <a:sym typeface="Wingdings" pitchFamily="2" charset="2"/>
                </a:rPr>
                <a:t>200</a:t>
              </a:r>
              <a:endParaRPr lang="zh-TW" altLang="en-US" b="1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0E34A0E-7078-0046-95AD-4EDE0BF82C9B}"/>
                </a:ext>
              </a:extLst>
            </p:cNvPr>
            <p:cNvSpPr/>
            <p:nvPr/>
          </p:nvSpPr>
          <p:spPr>
            <a:xfrm>
              <a:off x="1771292" y="2724622"/>
              <a:ext cx="14414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sz="2000" b="1" dirty="0">
                  <a:sym typeface="Wingdings" pitchFamily="2" charset="2"/>
                </a:rPr>
                <a:t>200 outliers</a:t>
              </a:r>
              <a:endParaRPr lang="zh-TW" altLang="en-US" sz="2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4644884-18E4-814F-BFB7-FF3F67DC1A55}"/>
                  </a:ext>
                </a:extLst>
              </p:cNvPr>
              <p:cNvSpPr/>
              <p:nvPr/>
            </p:nvSpPr>
            <p:spPr>
              <a:xfrm>
                <a:off x="5303955" y="2721322"/>
                <a:ext cx="6990470" cy="3170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/>
                  <a:t>Six clusters with outlier data (gray), total: 2200 samples.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b="0" dirty="0"/>
                  <a:t>A transformation was made:</a:t>
                </a: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→9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Each of nine features was divided its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TW" sz="2000" b="0" i="0" dirty="0">
                  <a:latin typeface="Cambria Math" panose="02040503050406030204" pitchFamily="18" charset="0"/>
                </a:endParaRPr>
              </a:p>
              <a:p>
                <a:r>
                  <a:rPr lang="en-US" altLang="zh-TW" sz="2000" b="0" dirty="0"/>
                  <a:t>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altLang="zh-TW" sz="2000" dirty="0"/>
                  <a:t>: absolute value.</a:t>
                </a:r>
              </a:p>
              <a:p>
                <a:endParaRPr lang="en-US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Compare with t-SNE, Gaussian process latent variate model (GPLVM), parametric t-SNE (</a:t>
                </a:r>
                <a:r>
                  <a:rPr lang="en-US" altLang="zh-TW" sz="2000" dirty="0" err="1"/>
                  <a:t>pt</a:t>
                </a:r>
                <a:r>
                  <a:rPr lang="en-US" altLang="zh-TW" sz="2000" dirty="0"/>
                  <a:t>-SNE), and PCA.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4644884-18E4-814F-BFB7-FF3F67DC1A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55" y="2721322"/>
                <a:ext cx="6990470" cy="3170099"/>
              </a:xfrm>
              <a:prstGeom prst="rect">
                <a:avLst/>
              </a:prstGeom>
              <a:blipFill>
                <a:blip r:embed="rId4"/>
                <a:stretch>
                  <a:fillRect l="-726" t="-797" b="-19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386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Simulation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7929282" cy="5408892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ym typeface="Wingdings" pitchFamily="2" charset="2"/>
              </a:rPr>
              <a:t>Performance</a:t>
            </a:r>
            <a:endParaRPr kumimoji="1" lang="en-US" altLang="zh-TW" sz="2000" dirty="0">
              <a:sym typeface="Wingdings" pitchFamily="2" charset="2"/>
            </a:endParaRPr>
          </a:p>
          <a:p>
            <a:pPr lvl="1"/>
            <a:endParaRPr kumimoji="1" lang="en-US" altLang="zh-TW" sz="2000" dirty="0">
              <a:sym typeface="Wingdings" pitchFamily="2" charset="2"/>
            </a:endParaRP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t-SNE is challenging to infer the overall layout of the six clusters.</a:t>
            </a:r>
          </a:p>
          <a:p>
            <a:pPr marL="457200" lvl="1" indent="0">
              <a:buNone/>
            </a:pPr>
            <a:r>
              <a:rPr kumimoji="1" lang="en-US" altLang="zh-TW" sz="2000" dirty="0">
                <a:sym typeface="Wingdings" pitchFamily="2" charset="2"/>
              </a:rPr>
              <a:t>    (Also, the global structure is not reliable.)</a:t>
            </a:r>
          </a:p>
          <a:p>
            <a:pPr marL="457200" lvl="1" indent="0">
              <a:buNone/>
            </a:pPr>
            <a:endParaRPr kumimoji="1" lang="en-US" altLang="zh-TW" sz="2000" dirty="0">
              <a:sym typeface="Wingdings" pitchFamily="2" charset="2"/>
            </a:endParaRP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t-SNE put the outliers data (gray) into several compact clusters.</a:t>
            </a:r>
          </a:p>
          <a:p>
            <a:pPr lvl="1"/>
            <a:endParaRPr kumimoji="1" lang="en-US" altLang="zh-TW" sz="2000" dirty="0">
              <a:sym typeface="Wingdings" pitchFamily="2" charset="2"/>
            </a:endParaRPr>
          </a:p>
          <a:p>
            <a:pPr lvl="1"/>
            <a:endParaRPr kumimoji="1" lang="en-US" altLang="zh-TW" sz="2000" dirty="0">
              <a:sym typeface="Wingdings" pitchFamily="2" charset="2"/>
            </a:endParaRP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SCVIS preserved the overall structure of the original data.</a:t>
            </a:r>
          </a:p>
          <a:p>
            <a:pPr marL="457200" lvl="1" indent="0">
              <a:buNone/>
            </a:pPr>
            <a:r>
              <a:rPr kumimoji="1" lang="en-US" altLang="zh-TW" sz="2000" dirty="0">
                <a:sym typeface="Wingdings" pitchFamily="2" charset="2"/>
              </a:rPr>
              <a:t>    (The relative positions of the clusters were also preserved.)</a:t>
            </a:r>
          </a:p>
          <a:p>
            <a:pPr lvl="1"/>
            <a:endParaRPr kumimoji="1" lang="en-US" altLang="zh-TW" sz="2000" dirty="0">
              <a:sym typeface="Wingdings" pitchFamily="2" charset="2"/>
            </a:endParaRP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SCVIS let the outliers data (gray) surround the genuine clusters as the originally untransformed data.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F76D903-796D-184E-974E-BCC3BF7F7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39"/>
          <a:stretch/>
        </p:blipFill>
        <p:spPr>
          <a:xfrm>
            <a:off x="8969194" y="3908660"/>
            <a:ext cx="2720718" cy="286865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1124B21-915E-444D-BE23-50136BE09C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60"/>
          <a:stretch/>
        </p:blipFill>
        <p:spPr>
          <a:xfrm>
            <a:off x="9014019" y="1086039"/>
            <a:ext cx="2725004" cy="286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8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Simulation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8386482" cy="5408892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ym typeface="Wingdings" pitchFamily="2" charset="2"/>
              </a:rPr>
              <a:t>Performance</a:t>
            </a:r>
          </a:p>
          <a:p>
            <a:endParaRPr kumimoji="1" lang="en-US" altLang="zh-TW" sz="2000" dirty="0">
              <a:sym typeface="Wingdings" pitchFamily="2" charset="2"/>
            </a:endParaRP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Due to the use of generating model, SCVIS provide a way to quantify the uncertainty of the low-dimensional mapping by its log-likelihood.</a:t>
            </a:r>
          </a:p>
          <a:p>
            <a:pPr lvl="1"/>
            <a:endParaRPr kumimoji="1" lang="en-US" altLang="zh-TW" sz="2000" dirty="0">
              <a:sym typeface="Wingdings" pitchFamily="2" charset="2"/>
            </a:endParaRP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SCVIS put most of its modeling power to model the five compact clusters, while the outliers have lower log-likelihood.</a:t>
            </a:r>
          </a:p>
          <a:p>
            <a:pPr lvl="1"/>
            <a:endParaRPr kumimoji="1" lang="en-US" altLang="zh-TW" sz="2000" dirty="0">
              <a:sym typeface="Wingdings" pitchFamily="2" charset="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F7C88BC-E104-BD42-BB85-8962BC8D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10" y="4014191"/>
            <a:ext cx="2879538" cy="26401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1D373AE-1F72-C741-A67C-DAFC32B4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527" y="4014191"/>
            <a:ext cx="2372659" cy="265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0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Simulation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8F55D38-F7CA-E04C-8CD3-78316EAD35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9108"/>
                <a:ext cx="8104094" cy="5408892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>
                    <a:sym typeface="Wingdings" pitchFamily="2" charset="2"/>
                  </a:rPr>
                  <a:t>Stability evaluation (t-SNE vs. SCVIS)</a:t>
                </a:r>
                <a:endParaRPr kumimoji="1" lang="en-US" altLang="zh-TW" sz="2000" dirty="0">
                  <a:sym typeface="Wingdings" pitchFamily="2" charset="2"/>
                </a:endParaRPr>
              </a:p>
              <a:p>
                <a:pPr lvl="1"/>
                <a:r>
                  <a:rPr kumimoji="1" lang="en-US" altLang="zh-TW" sz="2000" dirty="0">
                    <a:sym typeface="Wingdings" pitchFamily="2" charset="2"/>
                  </a:rPr>
                  <a:t>Low-dimensional embedding results from 10 runs are similar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→</m:t>
                    </m:r>
                  </m:oMath>
                </a14:m>
                <a:r>
                  <a:rPr kumimoji="1" lang="en-US" altLang="zh-TW" sz="2000" dirty="0">
                    <a:sym typeface="Wingdings" pitchFamily="2" charset="2"/>
                  </a:rPr>
                  <a:t> Stable.</a:t>
                </a:r>
              </a:p>
              <a:p>
                <a:pPr lvl="1"/>
                <a:endParaRPr kumimoji="1" lang="en-US" altLang="zh-TW" sz="2000" dirty="0">
                  <a:sym typeface="Wingdings" pitchFamily="2" charset="2"/>
                </a:endParaRPr>
              </a:p>
              <a:p>
                <a:pPr lvl="1"/>
                <a:r>
                  <a:rPr kumimoji="1" lang="en-US" altLang="zh-TW" sz="2000" dirty="0">
                    <a:sym typeface="Wingdings" pitchFamily="2" charset="2"/>
                  </a:rPr>
                  <a:t>A quantitative evaluation method: the average KNN preservations for each run.</a:t>
                </a:r>
              </a:p>
              <a:p>
                <a:pPr lvl="2"/>
                <a:endParaRPr kumimoji="1" lang="en-US" altLang="zh-TW" sz="1600" dirty="0">
                  <a:sym typeface="Wingdings" pitchFamily="2" charset="2"/>
                </a:endParaRPr>
              </a:p>
              <a:p>
                <a:pPr marL="914400" lvl="2" indent="0">
                  <a:buNone/>
                </a:pPr>
                <a:endParaRPr kumimoji="1" lang="en-US" altLang="zh-TW" sz="1600" dirty="0">
                  <a:sym typeface="Wingdings" pitchFamily="2" charset="2"/>
                </a:endParaRPr>
              </a:p>
              <a:p>
                <a:pPr lvl="2"/>
                <a:endParaRPr kumimoji="1" lang="en-US" altLang="zh-TW" sz="1600" dirty="0">
                  <a:sym typeface="Wingdings" pitchFamily="2" charset="2"/>
                </a:endParaRPr>
              </a:p>
              <a:p>
                <a:pPr lvl="2"/>
                <a:endParaRPr kumimoji="1" lang="en-US" altLang="zh-TW" sz="1600" dirty="0">
                  <a:sym typeface="Wingdings" pitchFamily="2" charset="2"/>
                </a:endParaRPr>
              </a:p>
              <a:p>
                <a:pPr lvl="2"/>
                <a:r>
                  <a:rPr kumimoji="1" lang="en-US" altLang="zh-TW" sz="1800" dirty="0">
                    <a:sym typeface="Wingdings" pitchFamily="2" charset="2"/>
                  </a:rPr>
                  <a:t>SCVIS preserved KNN more effectively than t-SNE.</a:t>
                </a:r>
              </a:p>
              <a:p>
                <a:pPr lvl="2"/>
                <a:endParaRPr kumimoji="1" lang="en-US" altLang="zh-TW" sz="1800" dirty="0">
                  <a:sym typeface="Wingdings" pitchFamily="2" charset="2"/>
                </a:endParaRPr>
              </a:p>
              <a:p>
                <a:pPr lvl="2"/>
                <a:endParaRPr kumimoji="1" lang="en-US" altLang="zh-TW" sz="1800" dirty="0">
                  <a:sym typeface="Wingdings" pitchFamily="2" charset="2"/>
                </a:endParaRPr>
              </a:p>
              <a:p>
                <a:pPr lvl="2"/>
                <a:r>
                  <a:rPr kumimoji="1" lang="en-US" altLang="zh-TW" sz="1800" dirty="0">
                    <a:sym typeface="Wingdings" pitchFamily="2" charset="2"/>
                  </a:rPr>
                  <a:t>The t-SNE result consistent with the property of preserving local structure.</a:t>
                </a:r>
              </a:p>
              <a:p>
                <a:pPr lvl="2"/>
                <a:endParaRPr kumimoji="1" lang="en-US" altLang="zh-TW" sz="1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8F55D38-F7CA-E04C-8CD3-78316EAD35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9108"/>
                <a:ext cx="8104094" cy="5408892"/>
              </a:xfrm>
              <a:blipFill>
                <a:blip r:embed="rId3"/>
                <a:stretch>
                  <a:fillRect l="-939" t="-1171" r="-15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6B16A3D9-F792-274D-8970-ADD696317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624" y="2902698"/>
            <a:ext cx="3647682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41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1353800" cy="5032375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Paper: Interpretable Dimensionality Reduction of Single Cell Transcriptome Data with Deep Generative Models.</a:t>
            </a:r>
            <a:endParaRPr kumimoji="1" lang="en-US" altLang="zh-TW" sz="2000" dirty="0">
              <a:sym typeface="Wingdings" pitchFamily="2" charset="2"/>
            </a:endParaRPr>
          </a:p>
          <a:p>
            <a:pPr lvl="1"/>
            <a:endParaRPr kumimoji="1" lang="en-US" altLang="zh-TW" sz="2000" dirty="0"/>
          </a:p>
          <a:p>
            <a:pPr lvl="1"/>
            <a:endParaRPr kumimoji="1"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499343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Simulation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1102788" cy="5408892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ym typeface="Wingdings" pitchFamily="2" charset="2"/>
              </a:rPr>
              <a:t>Small datasets evaluation (t-SNE vs. SCVIS)</a:t>
            </a:r>
            <a:endParaRPr kumimoji="1" lang="en-US" altLang="zh-TW" sz="2000" dirty="0">
              <a:sym typeface="Wingdings" pitchFamily="2" charset="2"/>
            </a:endParaRP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Data is sampled from the original simulation dataset.</a:t>
            </a:r>
          </a:p>
          <a:p>
            <a:pPr lvl="1"/>
            <a:endParaRPr kumimoji="1" lang="en-US" altLang="zh-TW" sz="2000" dirty="0">
              <a:sym typeface="Wingdings" pitchFamily="2" charset="2"/>
            </a:endParaRP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Sample size: 100, 200, 300, 500, 700, 1000, 1500, 2000</a:t>
            </a:r>
          </a:p>
          <a:p>
            <a:pPr lvl="1"/>
            <a:endParaRPr kumimoji="1" lang="en-US" altLang="zh-TW" sz="2000" dirty="0">
              <a:sym typeface="Wingdings" pitchFamily="2" charset="2"/>
            </a:endParaRP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Evaluation: KNN with K = 10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27C86C-7E08-6E4D-8CFA-E16C5E3B0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579" y="3473077"/>
            <a:ext cx="5746416" cy="33910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D8D5034-EABC-CE42-B5A7-18155500E88C}"/>
              </a:ext>
            </a:extLst>
          </p:cNvPr>
          <p:cNvSpPr/>
          <p:nvPr/>
        </p:nvSpPr>
        <p:spPr>
          <a:xfrm>
            <a:off x="7785849" y="4454569"/>
            <a:ext cx="39130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sym typeface="Wingdings" pitchFamily="2" charset="2"/>
              </a:rPr>
              <a:t>Compare with t-SNE, SCVIS performs very well on all the subsampled data. (preserved much of the structure of the data)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691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Simulation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8F55D38-F7CA-E04C-8CD3-78316EAD35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9108"/>
                <a:ext cx="11102788" cy="5408892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>
                    <a:sym typeface="Wingdings" pitchFamily="2" charset="2"/>
                  </a:rPr>
                  <a:t>Large datasets evaluation (t-SNE vs. SCVIS)</a:t>
                </a:r>
                <a:endParaRPr kumimoji="1" lang="en-US" altLang="zh-TW" sz="2000" dirty="0">
                  <a:sym typeface="Wingdings" pitchFamily="2" charset="2"/>
                </a:endParaRPr>
              </a:p>
              <a:p>
                <a:pPr lvl="1"/>
                <a:r>
                  <a:rPr kumimoji="1" lang="en-US" altLang="zh-TW" sz="2000" dirty="0">
                    <a:sym typeface="Wingdings" pitchFamily="2" charset="2"/>
                  </a:rPr>
                  <a:t>Tenfold the number of points in each cluster generated by a different random seed (total: 22000 points).</a:t>
                </a:r>
              </a:p>
              <a:p>
                <a:pPr lvl="1"/>
                <a:r>
                  <a:rPr kumimoji="1" lang="en-US" altLang="zh-TW" sz="2000" dirty="0">
                    <a:sym typeface="Wingdings" pitchFamily="2" charset="2"/>
                  </a:rPr>
                  <a:t>In t-SNE, sample size increase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→</m:t>
                    </m:r>
                  </m:oMath>
                </a14:m>
                <a:r>
                  <a:rPr kumimoji="1" lang="en-US" altLang="zh-TW" sz="2000" dirty="0">
                    <a:sym typeface="Wingdings" pitchFamily="2" charset="2"/>
                  </a:rPr>
                  <a:t> the optimal perplexity increase.</a:t>
                </a:r>
              </a:p>
              <a:p>
                <a:pPr lvl="1"/>
                <a:r>
                  <a:rPr kumimoji="1" lang="en-US" altLang="zh-TW" sz="2000" dirty="0">
                    <a:sym typeface="Wingdings" pitchFamily="2" charset="2"/>
                  </a:rPr>
                  <a:t>Sensitivity to the hyperparameter setting: the perplexity parameter.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8F55D38-F7CA-E04C-8CD3-78316EAD35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9108"/>
                <a:ext cx="11102788" cy="5408892"/>
              </a:xfrm>
              <a:blipFill>
                <a:blip r:embed="rId3"/>
                <a:stretch>
                  <a:fillRect l="-686" t="-11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514D1CAA-4B36-334F-AAEF-E56D9C3D5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748" y="3223933"/>
            <a:ext cx="2496555" cy="27107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4957E19-5C70-ED43-AB70-EBF0A5B5A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273" y="3197039"/>
            <a:ext cx="2556464" cy="273763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6DEE5EC-4402-FF44-94C4-372AAFA2D785}"/>
              </a:ext>
            </a:extLst>
          </p:cNvPr>
          <p:cNvSpPr/>
          <p:nvPr/>
        </p:nvSpPr>
        <p:spPr>
          <a:xfrm>
            <a:off x="799428" y="5935594"/>
            <a:ext cx="39304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  <a:sym typeface="Wingdings" pitchFamily="2" charset="2"/>
              </a:rPr>
              <a:t>Robust to the perplexity parameter.</a:t>
            </a:r>
          </a:p>
          <a:p>
            <a:r>
              <a:rPr kumimoji="1" lang="en-US" altLang="zh-TW" dirty="0">
                <a:solidFill>
                  <a:srgbClr val="0070C0"/>
                </a:solidFill>
                <a:sym typeface="Wingdings" pitchFamily="2" charset="2"/>
              </a:rPr>
              <a:t>(Sample size fixed (512) at each training step.)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C76F90E-379B-9841-AEF4-673106156C1F}"/>
              </a:ext>
            </a:extLst>
          </p:cNvPr>
          <p:cNvSpPr/>
          <p:nvPr/>
        </p:nvSpPr>
        <p:spPr>
          <a:xfrm>
            <a:off x="5227466" y="6042298"/>
            <a:ext cx="3074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  <a:sym typeface="Wingdings" pitchFamily="2" charset="2"/>
              </a:rPr>
              <a:t>Without perplexity adjustment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9FC94C-5F3D-2746-857B-A00621455DE4}"/>
              </a:ext>
            </a:extLst>
          </p:cNvPr>
          <p:cNvSpPr/>
          <p:nvPr/>
        </p:nvSpPr>
        <p:spPr>
          <a:xfrm>
            <a:off x="8729538" y="6042298"/>
            <a:ext cx="2754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  <a:sym typeface="Wingdings" pitchFamily="2" charset="2"/>
              </a:rPr>
              <a:t>With perplexity adjustment</a:t>
            </a:r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33C1E32-DB31-D64C-A4A9-8A2CC340B752}"/>
              </a:ext>
            </a:extLst>
          </p:cNvPr>
          <p:cNvGrpSpPr/>
          <p:nvPr/>
        </p:nvGrpSpPr>
        <p:grpSpPr>
          <a:xfrm>
            <a:off x="8606119" y="3264274"/>
            <a:ext cx="2783538" cy="2604423"/>
            <a:chOff x="8485096" y="3156698"/>
            <a:chExt cx="3505828" cy="3280235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802B276-D9E4-FE40-AE73-62B4F9063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85096" y="3156698"/>
              <a:ext cx="3505828" cy="3280235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17C5E084-115C-F641-B0D4-F4B24977F6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81" t="2702" r="47420" b="91046"/>
            <a:stretch/>
          </p:blipFill>
          <p:spPr>
            <a:xfrm>
              <a:off x="9982516" y="3178459"/>
              <a:ext cx="510988" cy="215153"/>
            </a:xfrm>
            <a:prstGeom prst="rect">
              <a:avLst/>
            </a:prstGeom>
          </p:spPr>
        </p:pic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42FE8528-2D17-3040-ABAE-BB0200630ECA}"/>
              </a:ext>
            </a:extLst>
          </p:cNvPr>
          <p:cNvSpPr/>
          <p:nvPr/>
        </p:nvSpPr>
        <p:spPr>
          <a:xfrm>
            <a:off x="6686980" y="6304464"/>
            <a:ext cx="3742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sym typeface="Wingdings" pitchFamily="2" charset="2"/>
              </a:rPr>
              <a:t>Hard to set this parameter in practice.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542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Simulation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0515600" cy="5408892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ym typeface="Wingdings" pitchFamily="2" charset="2"/>
              </a:rPr>
              <a:t>Model performance on the new data embedding (SCVIS)</a:t>
            </a: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Use the original simulation model (based on the 2200 data points).</a:t>
            </a:r>
          </a:p>
          <a:p>
            <a:pPr lvl="1"/>
            <a:endParaRPr kumimoji="1" lang="en-US" altLang="zh-TW" sz="2000" dirty="0">
              <a:sym typeface="Wingdings" pitchFamily="2" charset="2"/>
            </a:endParaRP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The SCVIS embedding result is similar to the original simulation data.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773A8DE-13C6-1C4C-8A5F-6BFC42DD3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552" y="3103514"/>
            <a:ext cx="7134371" cy="37544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DAF357C-5B83-4244-8179-C3A68F806F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39"/>
          <a:stretch/>
        </p:blipFill>
        <p:spPr>
          <a:xfrm>
            <a:off x="1559855" y="4204494"/>
            <a:ext cx="1751447" cy="184668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854C701-0406-1148-9C55-90704F3DEB53}"/>
              </a:ext>
            </a:extLst>
          </p:cNvPr>
          <p:cNvSpPr/>
          <p:nvPr/>
        </p:nvSpPr>
        <p:spPr>
          <a:xfrm>
            <a:off x="1992187" y="3612770"/>
            <a:ext cx="1000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2000" dirty="0">
                <a:sym typeface="Wingdings" pitchFamily="2" charset="2"/>
              </a:rPr>
              <a:t>Original</a:t>
            </a:r>
          </a:p>
          <a:p>
            <a:pPr algn="ctr"/>
            <a:r>
              <a:rPr kumimoji="1" lang="en-US" altLang="zh-TW" sz="2000" dirty="0">
                <a:sym typeface="Wingdings" pitchFamily="2" charset="2"/>
              </a:rPr>
              <a:t>data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97407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Simulation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1102788" cy="5408892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ym typeface="Wingdings" pitchFamily="2" charset="2"/>
              </a:rPr>
              <a:t>Model performance on the new data embedding (</a:t>
            </a:r>
            <a:r>
              <a:rPr kumimoji="1" lang="en-US" altLang="zh-TW" sz="2400" dirty="0" err="1">
                <a:sym typeface="Wingdings" pitchFamily="2" charset="2"/>
              </a:rPr>
              <a:t>pt</a:t>
            </a:r>
            <a:r>
              <a:rPr kumimoji="1" lang="en-US" altLang="zh-TW" sz="2400" dirty="0">
                <a:sym typeface="Wingdings" pitchFamily="2" charset="2"/>
              </a:rPr>
              <a:t>-SNE, GPLVM, PCA, and SCVIS)</a:t>
            </a: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Train SCVIS, GPLVM, </a:t>
            </a:r>
            <a:r>
              <a:rPr kumimoji="1" lang="en-US" altLang="zh-TW" sz="2000" dirty="0" err="1">
                <a:sym typeface="Wingdings" pitchFamily="2" charset="2"/>
              </a:rPr>
              <a:t>pt</a:t>
            </a:r>
            <a:r>
              <a:rPr kumimoji="1" lang="en-US" altLang="zh-TW" sz="2000" dirty="0">
                <a:sym typeface="Wingdings" pitchFamily="2" charset="2"/>
              </a:rPr>
              <a:t>-SNE and KNN classifiers on the original 2200 simulated data.</a:t>
            </a: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Applied these trained models to the tenfold dataset (22000 simulated data.)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964D58-885F-6641-8DFC-2A94FE3B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697" y="2511252"/>
            <a:ext cx="3887881" cy="439666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D589370-0E87-A448-8C3F-6ED90F4C6385}"/>
              </a:ext>
            </a:extLst>
          </p:cNvPr>
          <p:cNvSpPr/>
          <p:nvPr/>
        </p:nvSpPr>
        <p:spPr>
          <a:xfrm>
            <a:off x="6270811" y="3864671"/>
            <a:ext cx="55939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sym typeface="Wingdings" pitchFamily="2" charset="2"/>
              </a:rPr>
              <a:t>SCVIS performs significantly better for different 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sym typeface="Wingdings" pitchFamily="2" charset="2"/>
              </a:rPr>
              <a:t>For a larger K, SCVIS assigns the outliers to the six genuine clusters (performance decrease).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sym typeface="Wingdings" pitchFamily="2" charset="2"/>
              </a:rPr>
              <a:t>PCA is worse than other methods.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4649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5C49F695-EFC0-9F45-BF85-B798DF864DF2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b="1" dirty="0"/>
              <a:t>Real Data Analysis</a:t>
            </a:r>
          </a:p>
          <a:p>
            <a:pPr algn="ctr"/>
            <a:r>
              <a:rPr kumimoji="1" lang="en-US" altLang="zh-TW" sz="3600" b="1" dirty="0"/>
              <a:t>(Single-cell datasets)</a:t>
            </a:r>
            <a:endParaRPr kumimoji="1"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04361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Single-cell Datasets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8F55D38-F7CA-E04C-8CD3-78316EAD35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9108"/>
                <a:ext cx="11353800" cy="5408892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>
                    <a:solidFill>
                      <a:srgbClr val="00B050"/>
                    </a:solidFill>
                    <a:sym typeface="Wingdings" pitchFamily="2" charset="2"/>
                  </a:rPr>
                  <a:t>A.</a:t>
                </a:r>
                <a:r>
                  <a:rPr kumimoji="1" lang="en-US" altLang="zh-TW" sz="2400" dirty="0">
                    <a:sym typeface="Wingdings" pitchFamily="2" charset="2"/>
                  </a:rPr>
                  <a:t> (</a:t>
                </a:r>
                <a:r>
                  <a:rPr kumimoji="1" lang="en-US" altLang="zh-TW" sz="2400" dirty="0" err="1"/>
                  <a:t>scRNA-seq</a:t>
                </a:r>
                <a:r>
                  <a:rPr kumimoji="1" lang="en-US" altLang="zh-TW" sz="2400" dirty="0">
                    <a:sym typeface="Wingdings" pitchFamily="2" charset="2"/>
                  </a:rPr>
                  <a:t>) Intratumor heterogeneity &amp; tumor microenvironment in oligodendroglioma.</a:t>
                </a:r>
              </a:p>
              <a:p>
                <a:pPr lvl="1"/>
                <a:r>
                  <a:rPr kumimoji="1" lang="en-US" altLang="zh-TW" sz="2000" dirty="0">
                    <a:sym typeface="Wingdings" pitchFamily="2" charset="2"/>
                  </a:rPr>
                  <a:t>Expression of 23686 genes in 4347 cells from six IDH1 or IDH2 mutant human oligodendroglioma patients.</a:t>
                </a:r>
              </a:p>
              <a:p>
                <a:pPr lvl="1"/>
                <a:r>
                  <a:rPr kumimoji="1" lang="en-US" altLang="zh-TW" sz="2000" dirty="0">
                    <a:sym typeface="Wingdings" pitchFamily="2" charset="2"/>
                  </a:rPr>
                  <a:t>Expression value: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2000" b="0" i="0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𝑇𝑃𝑀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/10+1)</m:t>
                        </m:r>
                      </m:e>
                    </m:func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kumimoji="1" lang="en-US" altLang="zh-TW" sz="2000" b="0" i="0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𝑇𝑃𝑀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:</m:t>
                    </m:r>
                  </m:oMath>
                </a14:m>
                <a:r>
                  <a:rPr kumimoji="1" lang="en-US" altLang="zh-TW" sz="2000" i="1" dirty="0">
                    <a:sym typeface="Wingdings" pitchFamily="2" charset="2"/>
                  </a:rPr>
                  <a:t> </a:t>
                </a:r>
                <a:r>
                  <a:rPr kumimoji="1" lang="en-US" altLang="zh-TW" sz="2000" dirty="0">
                    <a:sym typeface="Wingdings" pitchFamily="2" charset="2"/>
                  </a:rPr>
                  <a:t>Transcripts Per Million.</a:t>
                </a:r>
              </a:p>
              <a:p>
                <a:pPr lvl="1"/>
                <a:r>
                  <a:rPr kumimoji="1" lang="en-US" altLang="zh-TW" sz="2000" dirty="0">
                    <a:sym typeface="Wingdings" pitchFamily="2" charset="2"/>
                  </a:rPr>
                  <a:t>303 normal (without detectable copy number alterations) cells.</a:t>
                </a:r>
              </a:p>
              <a:p>
                <a:pPr lvl="1"/>
                <a:endParaRPr kumimoji="1" lang="en-US" altLang="zh-TW" sz="2000" i="1" dirty="0">
                  <a:sym typeface="Wingdings" pitchFamily="2" charset="2"/>
                </a:endParaRPr>
              </a:p>
              <a:p>
                <a:endParaRPr kumimoji="1" lang="en-US" altLang="zh-TW" sz="2400" dirty="0">
                  <a:sym typeface="Wingdings" pitchFamily="2" charset="2"/>
                </a:endParaRPr>
              </a:p>
              <a:p>
                <a:r>
                  <a:rPr kumimoji="1" lang="en-US" altLang="zh-TW" sz="2400" dirty="0">
                    <a:solidFill>
                      <a:srgbClr val="00B050"/>
                    </a:solidFill>
                    <a:sym typeface="Wingdings" pitchFamily="2" charset="2"/>
                  </a:rPr>
                  <a:t>B.</a:t>
                </a:r>
                <a:r>
                  <a:rPr kumimoji="1" lang="en-US" altLang="zh-TW" sz="2400" dirty="0">
                    <a:sym typeface="Wingdings" pitchFamily="2" charset="2"/>
                  </a:rPr>
                  <a:t> (</a:t>
                </a:r>
                <a:r>
                  <a:rPr kumimoji="1" lang="en-US" altLang="zh-TW" sz="2400" dirty="0" err="1"/>
                  <a:t>scRNA-seq</a:t>
                </a:r>
                <a:r>
                  <a:rPr kumimoji="1" lang="en-US" altLang="zh-TW" sz="2400" dirty="0">
                    <a:sym typeface="Wingdings" pitchFamily="2" charset="2"/>
                  </a:rPr>
                  <a:t>) Intratumor heterogeneity &amp; tumor microenvironment in metastatic melanoma.</a:t>
                </a:r>
              </a:p>
              <a:p>
                <a:pPr lvl="1"/>
                <a:r>
                  <a:rPr kumimoji="1" lang="en-US" altLang="zh-TW" sz="2000" dirty="0">
                    <a:sym typeface="Wingdings" pitchFamily="2" charset="2"/>
                  </a:rPr>
                  <a:t>Expression of 23686 genes in 4645 cells from 19 metastatic melanoma patients.</a:t>
                </a:r>
              </a:p>
              <a:p>
                <a:pPr lvl="1"/>
                <a:r>
                  <a:rPr kumimoji="1" lang="en-US" altLang="zh-TW" sz="2000" dirty="0">
                    <a:sym typeface="Wingdings" pitchFamily="2" charset="2"/>
                  </a:rPr>
                  <a:t>Includes malignant cells, immune cells, storm cells, endothelial cells data.</a:t>
                </a:r>
              </a:p>
              <a:p>
                <a:pPr lvl="1"/>
                <a:endParaRPr kumimoji="1" lang="en-US" altLang="zh-TW" sz="20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8F55D38-F7CA-E04C-8CD3-78316EAD35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9108"/>
                <a:ext cx="11353800" cy="5408892"/>
              </a:xfrm>
              <a:blipFill>
                <a:blip r:embed="rId3"/>
                <a:stretch>
                  <a:fillRect l="-670" t="-11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873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Single-cell Datasets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1353800" cy="5408892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olidFill>
                  <a:srgbClr val="00B050"/>
                </a:solidFill>
                <a:sym typeface="Wingdings" pitchFamily="2" charset="2"/>
              </a:rPr>
              <a:t>C.</a:t>
            </a:r>
            <a:r>
              <a:rPr kumimoji="1" lang="en-US" altLang="zh-TW" sz="2400" dirty="0">
                <a:sym typeface="Wingdings" pitchFamily="2" charset="2"/>
              </a:rPr>
              <a:t> (</a:t>
            </a:r>
            <a:r>
              <a:rPr kumimoji="1" lang="en-US" altLang="zh-TW" sz="2400" dirty="0" err="1"/>
              <a:t>scRNA-seq</a:t>
            </a:r>
            <a:r>
              <a:rPr kumimoji="1" lang="en-US" altLang="zh-TW" sz="2400" dirty="0">
                <a:sym typeface="Wingdings" pitchFamily="2" charset="2"/>
              </a:rPr>
              <a:t>) The mouse bipolar cell populations of the retina.</a:t>
            </a: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27499 mouse retinal bipolar neural cells  from a transgenic mouse.</a:t>
            </a: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26 putative cell types were identified by clustering the first 37 principal components of all 27499 cells.</a:t>
            </a:r>
          </a:p>
          <a:p>
            <a:pPr lvl="2"/>
            <a:r>
              <a:rPr kumimoji="1" lang="en-US" altLang="zh-TW" sz="1800" dirty="0">
                <a:sym typeface="Wingdings" pitchFamily="2" charset="2"/>
              </a:rPr>
              <a:t>15 clusters (96% of 27499 cells)</a:t>
            </a:r>
          </a:p>
          <a:p>
            <a:pPr lvl="3"/>
            <a:r>
              <a:rPr kumimoji="1" lang="en-US" altLang="zh-TW" sz="1600" dirty="0">
                <a:sym typeface="Wingdings" pitchFamily="2" charset="2"/>
              </a:rPr>
              <a:t>14 clusters: Bipolar cells</a:t>
            </a:r>
          </a:p>
          <a:p>
            <a:pPr lvl="3"/>
            <a:r>
              <a:rPr kumimoji="1" lang="en-US" altLang="zh-TW" sz="1600" dirty="0">
                <a:sym typeface="Wingdings" pitchFamily="2" charset="2"/>
              </a:rPr>
              <a:t>1 cluster: </a:t>
            </a:r>
            <a:r>
              <a:rPr kumimoji="1" lang="en-US" altLang="zh-TW" sz="1600" dirty="0" err="1">
                <a:sym typeface="Wingdings" pitchFamily="2" charset="2"/>
              </a:rPr>
              <a:t>Muellerglia</a:t>
            </a:r>
            <a:r>
              <a:rPr kumimoji="1" lang="en-US" altLang="zh-TW" sz="1600" dirty="0">
                <a:sym typeface="Wingdings" pitchFamily="2" charset="2"/>
              </a:rPr>
              <a:t> cells</a:t>
            </a:r>
          </a:p>
          <a:p>
            <a:pPr lvl="2"/>
            <a:r>
              <a:rPr kumimoji="1" lang="en-US" altLang="zh-TW" sz="1800" dirty="0">
                <a:sym typeface="Wingdings" pitchFamily="2" charset="2"/>
              </a:rPr>
              <a:t>11 clusters (1060 cells)</a:t>
            </a:r>
          </a:p>
          <a:p>
            <a:pPr marL="0" indent="0">
              <a:buNone/>
            </a:pPr>
            <a:endParaRPr kumimoji="1" lang="en-US" altLang="zh-TW" sz="2400" dirty="0">
              <a:sym typeface="Wingdings" pitchFamily="2" charset="2"/>
            </a:endParaRPr>
          </a:p>
          <a:p>
            <a:r>
              <a:rPr kumimoji="1" lang="en-US" altLang="zh-TW" sz="2400" dirty="0">
                <a:solidFill>
                  <a:srgbClr val="00B050"/>
                </a:solidFill>
                <a:sym typeface="Wingdings" pitchFamily="2" charset="2"/>
              </a:rPr>
              <a:t>D.</a:t>
            </a:r>
            <a:r>
              <a:rPr kumimoji="1" lang="en-US" altLang="zh-TW" sz="2400" dirty="0">
                <a:sym typeface="Wingdings" pitchFamily="2" charset="2"/>
              </a:rPr>
              <a:t> (</a:t>
            </a:r>
            <a:r>
              <a:rPr kumimoji="1" lang="en-US" altLang="zh-TW" sz="2400" dirty="0" err="1"/>
              <a:t>scRNA-seq</a:t>
            </a:r>
            <a:r>
              <a:rPr kumimoji="1" lang="en-US" altLang="zh-TW" sz="2400" dirty="0">
                <a:sym typeface="Wingdings" pitchFamily="2" charset="2"/>
              </a:rPr>
              <a:t>) All cell types in the mouse retina.</a:t>
            </a: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44808 cells from the retinas of 14-day-old mice.</a:t>
            </a: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39 clusters were identified using DBSCAN based on the two-dim t-SNE embedding.</a:t>
            </a:r>
          </a:p>
          <a:p>
            <a:pPr lvl="1"/>
            <a:endParaRPr kumimoji="1" lang="en-US" altLang="zh-TW" sz="2000" dirty="0">
              <a:sym typeface="Wingdings" pitchFamily="2" charset="2"/>
            </a:endParaRPr>
          </a:p>
          <a:p>
            <a:r>
              <a:rPr kumimoji="1" lang="en-US" altLang="zh-TW" sz="2400" dirty="0">
                <a:sym typeface="Wingdings" pitchFamily="2" charset="2"/>
              </a:rPr>
              <a:t>For all the </a:t>
            </a:r>
            <a:r>
              <a:rPr kumimoji="1" lang="en-US" altLang="zh-TW" sz="2400" dirty="0" err="1">
                <a:sym typeface="Wingdings" pitchFamily="2" charset="2"/>
              </a:rPr>
              <a:t>scRNA-seq</a:t>
            </a:r>
            <a:r>
              <a:rPr kumimoji="1" lang="en-US" altLang="zh-TW" sz="2400" dirty="0">
                <a:sym typeface="Wingdings" pitchFamily="2" charset="2"/>
              </a:rPr>
              <a:t> datasets, use PCA to reduce the data into 100-dimensional space, and use the projected data as inputs to </a:t>
            </a:r>
            <a:r>
              <a:rPr kumimoji="1" lang="en-US" altLang="zh-TW" sz="2400" dirty="0" err="1">
                <a:sym typeface="Wingdings" pitchFamily="2" charset="2"/>
              </a:rPr>
              <a:t>scvis</a:t>
            </a:r>
            <a:r>
              <a:rPr kumimoji="1" lang="en-US" altLang="zh-TW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1141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Single-cell Datasets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1353800" cy="5408892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ym typeface="Wingdings" pitchFamily="2" charset="2"/>
              </a:rPr>
              <a:t>Mass cytometry (</a:t>
            </a:r>
            <a:r>
              <a:rPr kumimoji="1" lang="en-US" altLang="zh-TW" sz="2400" dirty="0" err="1">
                <a:sym typeface="Wingdings" pitchFamily="2" charset="2"/>
              </a:rPr>
              <a:t>CyTOF</a:t>
            </a:r>
            <a:r>
              <a:rPr kumimoji="1" lang="en-US" altLang="zh-TW" sz="2400" dirty="0">
                <a:sym typeface="Wingdings" pitchFamily="2" charset="2"/>
              </a:rPr>
              <a:t>) datasets consists of bone marrow mononuclear cells from two healthy men H1 &amp; H2.</a:t>
            </a:r>
          </a:p>
          <a:p>
            <a:pPr lvl="1"/>
            <a:r>
              <a:rPr kumimoji="1" lang="en-US" altLang="zh-TW" sz="2000" dirty="0">
                <a:solidFill>
                  <a:srgbClr val="00B050"/>
                </a:solidFill>
                <a:sym typeface="Wingdings" pitchFamily="2" charset="2"/>
              </a:rPr>
              <a:t>E.</a:t>
            </a:r>
            <a:r>
              <a:rPr kumimoji="1" lang="en-US" altLang="zh-TW" sz="2000" dirty="0">
                <a:sym typeface="Wingdings" pitchFamily="2" charset="2"/>
              </a:rPr>
              <a:t> Manually assigned 72463 cells to 14 cell types based on 32 measured surface protein markers on H1.</a:t>
            </a:r>
          </a:p>
          <a:p>
            <a:pPr lvl="1"/>
            <a:r>
              <a:rPr kumimoji="1" lang="en-US" altLang="zh-TW" sz="2000" dirty="0">
                <a:solidFill>
                  <a:srgbClr val="00B050"/>
                </a:solidFill>
                <a:sym typeface="Wingdings" pitchFamily="2" charset="2"/>
              </a:rPr>
              <a:t>F.</a:t>
            </a:r>
            <a:r>
              <a:rPr kumimoji="1" lang="en-US" altLang="zh-TW" sz="2000" dirty="0">
                <a:sym typeface="Wingdings" pitchFamily="2" charset="2"/>
              </a:rPr>
              <a:t> Manually assigned 31721 cells to 14 cell types based on 32 measured surface protein markers on H2.</a:t>
            </a:r>
          </a:p>
          <a:p>
            <a:endParaRPr kumimoji="1" lang="en-US" altLang="zh-TW" sz="2400" dirty="0">
              <a:sym typeface="Wingdings" pitchFamily="2" charset="2"/>
            </a:endParaRPr>
          </a:p>
          <a:p>
            <a:r>
              <a:rPr kumimoji="1" lang="en-US" altLang="zh-TW" sz="2400" dirty="0">
                <a:sym typeface="Wingdings" pitchFamily="2" charset="2"/>
              </a:rPr>
              <a:t>For </a:t>
            </a:r>
            <a:r>
              <a:rPr kumimoji="1" lang="en-US" altLang="zh-TW" sz="2400" dirty="0" err="1">
                <a:sym typeface="Wingdings" pitchFamily="2" charset="2"/>
              </a:rPr>
              <a:t>CyTOF</a:t>
            </a:r>
            <a:r>
              <a:rPr kumimoji="1" lang="en-US" altLang="zh-TW" sz="2400" dirty="0">
                <a:sym typeface="Wingdings" pitchFamily="2" charset="2"/>
              </a:rPr>
              <a:t> dataset, use the original data as inputs to </a:t>
            </a:r>
            <a:r>
              <a:rPr kumimoji="1" lang="en-US" altLang="zh-TW" sz="2400" dirty="0" err="1">
                <a:sym typeface="Wingdings" pitchFamily="2" charset="2"/>
              </a:rPr>
              <a:t>scvis</a:t>
            </a:r>
            <a:r>
              <a:rPr kumimoji="1" lang="en-US" altLang="zh-TW" sz="2400" dirty="0">
                <a:sym typeface="Wingdings" pitchFamily="2" charset="2"/>
              </a:rPr>
              <a:t>.</a:t>
            </a:r>
          </a:p>
          <a:p>
            <a:endParaRPr kumimoji="1" lang="en-US" altLang="zh-TW" sz="2400" dirty="0">
              <a:sym typeface="Wingdings" pitchFamily="2" charset="2"/>
            </a:endParaRPr>
          </a:p>
          <a:p>
            <a:r>
              <a:rPr kumimoji="1" lang="en-US" altLang="zh-TW" sz="2400" dirty="0">
                <a:sym typeface="Wingdings" pitchFamily="2" charset="2"/>
              </a:rPr>
              <a:t>10X Genomics neural cells datasets from two mice.</a:t>
            </a: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1306127 cells from cortex, hippocampus, and subventricular zones of two E18 C57BL/6 mice.</a:t>
            </a:r>
          </a:p>
          <a:p>
            <a:pPr lvl="1"/>
            <a:endParaRPr kumimoji="1" lang="en-US" altLang="zh-TW" sz="20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4556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Data Analysis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1353800" cy="5408892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ym typeface="Wingdings" pitchFamily="2" charset="2"/>
              </a:rPr>
              <a:t>Performance on a parametric mapping for a single-cell dataset (</a:t>
            </a:r>
            <a:r>
              <a:rPr kumimoji="1" lang="en-US" altLang="zh-TW" sz="2400" dirty="0">
                <a:solidFill>
                  <a:srgbClr val="00B050"/>
                </a:solidFill>
                <a:sym typeface="Wingdings" pitchFamily="2" charset="2"/>
              </a:rPr>
              <a:t>C.</a:t>
            </a:r>
            <a:r>
              <a:rPr kumimoji="1" lang="en-US" altLang="zh-TW" sz="2400" dirty="0">
                <a:sym typeface="Wingdings" pitchFamily="2" charset="2"/>
              </a:rPr>
              <a:t> and </a:t>
            </a:r>
            <a:r>
              <a:rPr kumimoji="1" lang="en-US" altLang="zh-TW" sz="2400" dirty="0">
                <a:solidFill>
                  <a:srgbClr val="00B050"/>
                </a:solidFill>
                <a:sym typeface="Wingdings" pitchFamily="2" charset="2"/>
              </a:rPr>
              <a:t>D.</a:t>
            </a:r>
            <a:r>
              <a:rPr kumimoji="1" lang="en-US" altLang="zh-TW" sz="2400" dirty="0">
                <a:sym typeface="Wingdings" pitchFamily="2" charset="2"/>
              </a:rPr>
              <a:t>)</a:t>
            </a: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Trained SCVIS model on the </a:t>
            </a:r>
            <a:r>
              <a:rPr kumimoji="1" lang="en-US" altLang="zh-TW" sz="2000" dirty="0">
                <a:solidFill>
                  <a:srgbClr val="00B050"/>
                </a:solidFill>
                <a:sym typeface="Wingdings" pitchFamily="2" charset="2"/>
              </a:rPr>
              <a:t>C. </a:t>
            </a:r>
            <a:r>
              <a:rPr kumimoji="1" lang="en-US" altLang="zh-TW" sz="2000" dirty="0">
                <a:sym typeface="Wingdings" pitchFamily="2" charset="2"/>
              </a:rPr>
              <a:t>dataset and map the </a:t>
            </a:r>
            <a:r>
              <a:rPr kumimoji="1" lang="en-US" altLang="zh-TW" sz="2000" dirty="0">
                <a:solidFill>
                  <a:srgbClr val="00B050"/>
                </a:solidFill>
                <a:sym typeface="Wingdings" pitchFamily="2" charset="2"/>
              </a:rPr>
              <a:t>D.</a:t>
            </a:r>
            <a:r>
              <a:rPr kumimoji="1" lang="en-US" altLang="zh-TW" sz="2000" dirty="0">
                <a:sym typeface="Wingdings" pitchFamily="2" charset="2"/>
              </a:rPr>
              <a:t> dataset.</a:t>
            </a:r>
          </a:p>
          <a:p>
            <a:pPr lvl="1"/>
            <a:r>
              <a:rPr lang="en-US" altLang="zh-TW" sz="2000" dirty="0"/>
              <a:t>Performance on the training data:</a:t>
            </a:r>
          </a:p>
          <a:p>
            <a:pPr lvl="1"/>
            <a:endParaRPr kumimoji="1" lang="en-US" altLang="zh-TW" sz="2000" dirty="0">
              <a:sym typeface="Wingdings" pitchFamily="2" charset="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D9164EC-67AB-3F47-B60E-260C0832A3C4}"/>
              </a:ext>
            </a:extLst>
          </p:cNvPr>
          <p:cNvSpPr/>
          <p:nvPr/>
        </p:nvSpPr>
        <p:spPr>
          <a:xfrm>
            <a:off x="1672568" y="2496217"/>
            <a:ext cx="58526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SCVIS mapped the cell doublets and contaminants into the low-density region in the low-D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Unlike SCVIS, t-SNE put the “outlier” cell doublets and contaminates into distinct compact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t-SNE cannot preserve global information.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7B62025-1B6D-EF4B-8775-249198900E09}"/>
              </a:ext>
            </a:extLst>
          </p:cNvPr>
          <p:cNvGrpSpPr/>
          <p:nvPr/>
        </p:nvGrpSpPr>
        <p:grpSpPr>
          <a:xfrm>
            <a:off x="2153634" y="3947600"/>
            <a:ext cx="3723321" cy="3033970"/>
            <a:chOff x="1992995" y="3947600"/>
            <a:chExt cx="3723321" cy="3033970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A1288B20-A8EA-5C42-B31C-AB772743CD61}"/>
                </a:ext>
              </a:extLst>
            </p:cNvPr>
            <p:cNvGrpSpPr/>
            <p:nvPr/>
          </p:nvGrpSpPr>
          <p:grpSpPr>
            <a:xfrm>
              <a:off x="1992995" y="4127562"/>
              <a:ext cx="3723321" cy="2854008"/>
              <a:chOff x="1992995" y="4003992"/>
              <a:chExt cx="3723321" cy="2854008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E45584F8-59DA-FD42-8BA6-CBCE01E2F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2995" y="4003992"/>
                <a:ext cx="3723321" cy="2735831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7708C29-AFAC-DA40-9536-FA1808EEAAE8}"/>
                  </a:ext>
                </a:extLst>
              </p:cNvPr>
              <p:cNvSpPr/>
              <p:nvPr/>
            </p:nvSpPr>
            <p:spPr>
              <a:xfrm>
                <a:off x="1992995" y="6598508"/>
                <a:ext cx="206508" cy="2594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2193FA5-8A85-CC44-AB91-6408013D0A9E}"/>
                </a:ext>
              </a:extLst>
            </p:cNvPr>
            <p:cNvSpPr/>
            <p:nvPr/>
          </p:nvSpPr>
          <p:spPr>
            <a:xfrm>
              <a:off x="3474741" y="3947600"/>
              <a:ext cx="6921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t-SNE</a:t>
              </a:r>
              <a:endParaRPr lang="zh-TW" altLang="en-US" dirty="0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1A132AF-8F62-AD46-8AD5-00A171442876}"/>
              </a:ext>
            </a:extLst>
          </p:cNvPr>
          <p:cNvGrpSpPr/>
          <p:nvPr/>
        </p:nvGrpSpPr>
        <p:grpSpPr>
          <a:xfrm>
            <a:off x="6628760" y="2326041"/>
            <a:ext cx="5081322" cy="4460787"/>
            <a:chOff x="6628760" y="2128331"/>
            <a:chExt cx="5081322" cy="4460787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979C115-3C3A-0048-80BA-2C981F959DC2}"/>
                </a:ext>
              </a:extLst>
            </p:cNvPr>
            <p:cNvGrpSpPr/>
            <p:nvPr/>
          </p:nvGrpSpPr>
          <p:grpSpPr>
            <a:xfrm>
              <a:off x="6628760" y="2397213"/>
              <a:ext cx="5081322" cy="4191905"/>
              <a:chOff x="555562" y="2347786"/>
              <a:chExt cx="5081322" cy="4191905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7180DAB6-94AD-3E41-8C1E-0DEEF29BC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5644" y="2347786"/>
                <a:ext cx="4112540" cy="4191905"/>
              </a:xfrm>
              <a:prstGeom prst="rect">
                <a:avLst/>
              </a:prstGeom>
            </p:spPr>
          </p:pic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42A31AD7-177D-B946-BE21-AB36854EA871}"/>
                  </a:ext>
                </a:extLst>
              </p:cNvPr>
              <p:cNvSpPr/>
              <p:nvPr/>
            </p:nvSpPr>
            <p:spPr>
              <a:xfrm rot="4512712">
                <a:off x="3582755" y="3712583"/>
                <a:ext cx="928862" cy="3179397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B0C6BEB-8AC8-D14B-8F20-0AE3BD4D95E6}"/>
                  </a:ext>
                </a:extLst>
              </p:cNvPr>
              <p:cNvSpPr/>
              <p:nvPr/>
            </p:nvSpPr>
            <p:spPr>
              <a:xfrm>
                <a:off x="3938505" y="5726723"/>
                <a:ext cx="168407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TW" sz="1400" dirty="0">
                    <a:sym typeface="Wingdings" pitchFamily="2" charset="2"/>
                  </a:rPr>
                  <a:t>Non-bipolar cells</a:t>
                </a:r>
                <a:endParaRPr lang="zh-TW" altLang="en-US" sz="1400" dirty="0"/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3FBD8F63-C064-BB40-8E85-E9B79A65257C}"/>
                  </a:ext>
                </a:extLst>
              </p:cNvPr>
              <p:cNvSpPr/>
              <p:nvPr/>
            </p:nvSpPr>
            <p:spPr>
              <a:xfrm rot="1676399">
                <a:off x="1715065" y="3711447"/>
                <a:ext cx="1427538" cy="1407535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4252715-6E76-234A-A40D-9D50F623ADC9}"/>
                  </a:ext>
                </a:extLst>
              </p:cNvPr>
              <p:cNvSpPr/>
              <p:nvPr/>
            </p:nvSpPr>
            <p:spPr>
              <a:xfrm>
                <a:off x="555562" y="4012734"/>
                <a:ext cx="116272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TW" sz="1400" dirty="0">
                    <a:sym typeface="Wingdings" pitchFamily="2" charset="2"/>
                  </a:rPr>
                  <a:t>“OFF” cone bipolar cells</a:t>
                </a:r>
                <a:endParaRPr lang="zh-TW" altLang="en-US" sz="1400" dirty="0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31AAACB2-7374-2C46-9715-E6BA1C108BE2}"/>
                  </a:ext>
                </a:extLst>
              </p:cNvPr>
              <p:cNvSpPr/>
              <p:nvPr/>
            </p:nvSpPr>
            <p:spPr>
              <a:xfrm>
                <a:off x="4430269" y="2616922"/>
                <a:ext cx="116272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TW" sz="1400" dirty="0">
                    <a:sym typeface="Wingdings" pitchFamily="2" charset="2"/>
                  </a:rPr>
                  <a:t>“ON” cone bipolar cells</a:t>
                </a:r>
                <a:endParaRPr lang="zh-TW" altLang="en-US" sz="1400" dirty="0"/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B06D8307-C06D-C14C-AEEA-06C9DF7F3F3E}"/>
                  </a:ext>
                </a:extLst>
              </p:cNvPr>
              <p:cNvSpPr/>
              <p:nvPr/>
            </p:nvSpPr>
            <p:spPr>
              <a:xfrm rot="1676399">
                <a:off x="2397059" y="2861332"/>
                <a:ext cx="2972594" cy="150156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F4AC89E-9568-2D49-AB26-68EF03D532A3}"/>
                </a:ext>
              </a:extLst>
            </p:cNvPr>
            <p:cNvSpPr/>
            <p:nvPr/>
          </p:nvSpPr>
          <p:spPr>
            <a:xfrm>
              <a:off x="9428271" y="2128331"/>
              <a:ext cx="7088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SCVIS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52915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Data Analysis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1353800" cy="5408892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ym typeface="Wingdings" pitchFamily="2" charset="2"/>
              </a:rPr>
              <a:t>Performance on a parametric mapping for a single-cell dataset (</a:t>
            </a:r>
            <a:r>
              <a:rPr kumimoji="1" lang="en-US" altLang="zh-TW" sz="2400" dirty="0">
                <a:solidFill>
                  <a:srgbClr val="00B050"/>
                </a:solidFill>
                <a:sym typeface="Wingdings" pitchFamily="2" charset="2"/>
              </a:rPr>
              <a:t>C.</a:t>
            </a:r>
            <a:r>
              <a:rPr kumimoji="1" lang="en-US" altLang="zh-TW" sz="2400" dirty="0">
                <a:sym typeface="Wingdings" pitchFamily="2" charset="2"/>
              </a:rPr>
              <a:t> and </a:t>
            </a:r>
            <a:r>
              <a:rPr kumimoji="1" lang="en-US" altLang="zh-TW" sz="2400" dirty="0">
                <a:solidFill>
                  <a:srgbClr val="00B050"/>
                </a:solidFill>
                <a:sym typeface="Wingdings" pitchFamily="2" charset="2"/>
              </a:rPr>
              <a:t>D.</a:t>
            </a:r>
            <a:r>
              <a:rPr kumimoji="1" lang="en-US" altLang="zh-TW" sz="2400" dirty="0">
                <a:sym typeface="Wingdings" pitchFamily="2" charset="2"/>
              </a:rPr>
              <a:t>)</a:t>
            </a:r>
          </a:p>
          <a:p>
            <a:pPr lvl="1"/>
            <a:r>
              <a:rPr lang="en-US" altLang="zh-TW" sz="2000" dirty="0"/>
              <a:t>Performance on the training data:</a:t>
            </a:r>
          </a:p>
          <a:p>
            <a:pPr lvl="1"/>
            <a:endParaRPr kumimoji="1" lang="en-US" altLang="zh-TW" sz="2000" dirty="0">
              <a:sym typeface="Wingdings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D9164EC-67AB-3F47-B60E-260C0832A3C4}"/>
                  </a:ext>
                </a:extLst>
              </p:cNvPr>
              <p:cNvSpPr/>
              <p:nvPr/>
            </p:nvSpPr>
            <p:spPr>
              <a:xfrm>
                <a:off x="1746708" y="2150227"/>
                <a:ext cx="7619716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The bipolar cells tends to have higher log-likelihoods. </a:t>
                </a:r>
              </a:p>
              <a:p>
                <a:r>
                  <a:rPr lang="en-US" altLang="zh-TW" b="0" dirty="0"/>
                  <a:t>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dirty="0"/>
                  <a:t> the model used most of its power to model the bipolar </a:t>
                </a:r>
              </a:p>
              <a:p>
                <a:r>
                  <a:rPr lang="en-US" altLang="zh-TW" dirty="0"/>
                  <a:t>         cells, but other cell types were not modeled as well.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D9164EC-67AB-3F47-B60E-260C0832A3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708" y="2150227"/>
                <a:ext cx="7619716" cy="1477328"/>
              </a:xfrm>
              <a:prstGeom prst="rect">
                <a:avLst/>
              </a:prstGeom>
              <a:blipFill>
                <a:blip r:embed="rId3"/>
                <a:stretch>
                  <a:fillRect l="-499" t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9B706AA1-3062-0941-B6F8-6E403FD8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022" y="3028954"/>
            <a:ext cx="4224222" cy="3781592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EE8FAA2C-10ED-914C-BAED-F0133F73133A}"/>
              </a:ext>
            </a:extLst>
          </p:cNvPr>
          <p:cNvGrpSpPr/>
          <p:nvPr/>
        </p:nvGrpSpPr>
        <p:grpSpPr>
          <a:xfrm>
            <a:off x="6625227" y="2975210"/>
            <a:ext cx="4926769" cy="3602251"/>
            <a:chOff x="6266447" y="2774671"/>
            <a:chExt cx="5285549" cy="3864576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BC7518A-1CE9-1341-8D1C-5C29CF56B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6447" y="2774671"/>
              <a:ext cx="5285549" cy="3734830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A65C090-51B8-1245-8297-10BB7E9EFDBF}"/>
                </a:ext>
              </a:extLst>
            </p:cNvPr>
            <p:cNvSpPr/>
            <p:nvPr/>
          </p:nvSpPr>
          <p:spPr>
            <a:xfrm>
              <a:off x="6515100" y="6379755"/>
              <a:ext cx="206508" cy="2594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19F0D3D7-259C-BC42-B33B-EF13390A157A}"/>
              </a:ext>
            </a:extLst>
          </p:cNvPr>
          <p:cNvSpPr/>
          <p:nvPr/>
        </p:nvSpPr>
        <p:spPr>
          <a:xfrm>
            <a:off x="6280603" y="6447716"/>
            <a:ext cx="5790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sym typeface="Wingdings" pitchFamily="2" charset="2"/>
              </a:rPr>
              <a:t>The amacrine cells had the lowest median log-likelihood.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0314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Variational Autoencoder (VAE)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8F55D38-F7CA-E04C-8CD3-78316EAD35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9108"/>
                <a:ext cx="11221995" cy="507526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000" dirty="0"/>
                  <a:t>VAE is a kind of generation model. (Generating real data.)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: Observed data, samples, e.g. MNIST handwritten digits images, gene expression of cells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: Latent variable, e.g. Digits, Cell type</a:t>
                </a:r>
              </a:p>
              <a:p>
                <a:r>
                  <a:rPr kumimoji="1" lang="en-US" altLang="zh-TW" sz="2000" dirty="0"/>
                  <a:t>Concept: </a:t>
                </a:r>
              </a:p>
              <a:p>
                <a:pPr lvl="1"/>
                <a:r>
                  <a:rPr kumimoji="1" lang="en-US" altLang="zh-TW" sz="1800" dirty="0"/>
                  <a:t>For every </a:t>
                </a:r>
                <a:r>
                  <a:rPr kumimoji="1" lang="en-US" altLang="zh-TW" sz="1800" dirty="0" err="1"/>
                  <a:t>datapoint</a:t>
                </a:r>
                <a:r>
                  <a:rPr kumimoji="1" lang="en-US" altLang="zh-TW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1800" dirty="0"/>
                  <a:t> in the dataset, there is one or many settings of the latent variables </a:t>
                </a:r>
                <a14:m>
                  <m:oMath xmlns:m="http://schemas.openxmlformats.org/officeDocument/2006/math">
                    <m:r>
                      <a:rPr kumimoji="1" lang="en-US" altLang="zh-TW" sz="18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TW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1800" dirty="0"/>
                  <a:t> which causes the model 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kumimoji="1" lang="en-US" altLang="zh-TW" sz="18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𝑝𝑎𝑟𝑎𝑚𝑠</m:t>
                        </m:r>
                      </m:e>
                    </m:d>
                  </m:oMath>
                </a14:m>
                <a:r>
                  <a:rPr kumimoji="1" lang="en-US" altLang="zh-TW" sz="1800" dirty="0"/>
                  <a:t> to generate something very similar to that </a:t>
                </a:r>
                <a:r>
                  <a:rPr kumimoji="1" lang="en-US" altLang="zh-TW" sz="1800" dirty="0" err="1"/>
                  <a:t>datapoint</a:t>
                </a:r>
                <a:r>
                  <a:rPr kumimoji="1" lang="en-US" altLang="zh-TW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1" lang="en-US" altLang="zh-TW" sz="1800" dirty="0"/>
                  <a:t>.</a:t>
                </a:r>
              </a:p>
              <a:p>
                <a:pPr lvl="1"/>
                <a:r>
                  <a:rPr kumimoji="1" lang="en-US" altLang="zh-TW" sz="18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1" lang="en-US" altLang="zh-TW" sz="18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kumimoji="1" lang="en-US" altLang="zh-TW" sz="1800" dirty="0"/>
                  <a:t>, there exist a complex function 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kumimoji="1" lang="en-US" altLang="zh-TW" sz="18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1800" i="1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kumimoji="1" lang="en-US" altLang="zh-TW" sz="1800" dirty="0"/>
                  <a:t> such that some datapoint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1" lang="en-US" altLang="zh-TW" sz="1800" dirty="0"/>
                  <a:t> can be generated by this complex function.</a:t>
                </a:r>
              </a:p>
              <a:p>
                <a:pPr lvl="1"/>
                <a:r>
                  <a:rPr kumimoji="1" lang="en-US" altLang="zh-TW" sz="1800" b="0" dirty="0"/>
                  <a:t>Neural Network: A </a:t>
                </a:r>
                <a:r>
                  <a:rPr kumimoji="1" lang="en-US" altLang="zh-TW" sz="1800" dirty="0"/>
                  <a:t>powerful function approximation technique 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kumimoji="1" lang="en-US" altLang="zh-TW" sz="1800" dirty="0"/>
                  <a:t>Complex function </a:t>
                </a:r>
                <a14:m>
                  <m:oMath xmlns:m="http://schemas.openxmlformats.org/officeDocument/2006/math">
                    <m:r>
                      <a:rPr kumimoji="1" lang="en-US" altLang="zh-TW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18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1800" i="1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kumimoji="1" lang="en-US" altLang="zh-TW" sz="1800" dirty="0"/>
                  <a:t>: Neural Network,</a:t>
                </a:r>
              </a:p>
              <a:p>
                <a:endParaRPr kumimoji="1" lang="en-US" altLang="zh-TW" sz="20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sz="2000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kumimoji="1" lang="en-US" altLang="zh-TW" sz="2000" dirty="0"/>
                  <a:t>: All the parameters (e.g. weights, activation function, etc.) in the Neural Network (NN)</a:t>
                </a:r>
              </a:p>
              <a:p>
                <a:r>
                  <a:rPr kumimoji="1" lang="en-US" altLang="zh-TW" sz="2000" dirty="0"/>
                  <a:t>Input of the NN: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TW" sz="20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TW" sz="20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kumimoji="1" lang="en-US" altLang="zh-TW" sz="2000" dirty="0"/>
              </a:p>
              <a:p>
                <a:r>
                  <a:rPr kumimoji="1" lang="en-US" altLang="zh-TW" sz="2000" dirty="0"/>
                  <a:t>Output of the NN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; </m:t>
                            </m:r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en-US" altLang="zh-TW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2000" dirty="0"/>
              </a:p>
              <a:p>
                <a:pPr marL="0" indent="0">
                  <a:buNone/>
                </a:pPr>
                <a:endParaRPr kumimoji="1" lang="en-US" altLang="zh-TW" sz="2000" dirty="0"/>
              </a:p>
              <a:p>
                <a:pPr marL="0" indent="0">
                  <a:buNone/>
                </a:pPr>
                <a:endParaRPr kumimoji="1" lang="en-US" altLang="zh-TW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8F55D38-F7CA-E04C-8CD3-78316EAD35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9108"/>
                <a:ext cx="11221995" cy="5075260"/>
              </a:xfrm>
              <a:blipFill>
                <a:blip r:embed="rId3"/>
                <a:stretch>
                  <a:fillRect l="-452" t="-1247" r="-2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26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Data Analysis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1353800" cy="5408892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ym typeface="Wingdings" pitchFamily="2" charset="2"/>
              </a:rPr>
              <a:t>Performance on a parametric mapping for a single-cell dataset (</a:t>
            </a:r>
            <a:r>
              <a:rPr kumimoji="1" lang="en-US" altLang="zh-TW" sz="2400" dirty="0">
                <a:solidFill>
                  <a:srgbClr val="00B050"/>
                </a:solidFill>
                <a:sym typeface="Wingdings" pitchFamily="2" charset="2"/>
              </a:rPr>
              <a:t>C.</a:t>
            </a:r>
            <a:r>
              <a:rPr kumimoji="1" lang="en-US" altLang="zh-TW" sz="2400" dirty="0">
                <a:sym typeface="Wingdings" pitchFamily="2" charset="2"/>
              </a:rPr>
              <a:t> and </a:t>
            </a:r>
            <a:r>
              <a:rPr kumimoji="1" lang="en-US" altLang="zh-TW" sz="2400" dirty="0">
                <a:solidFill>
                  <a:srgbClr val="00B050"/>
                </a:solidFill>
                <a:sym typeface="Wingdings" pitchFamily="2" charset="2"/>
              </a:rPr>
              <a:t>D.</a:t>
            </a:r>
            <a:r>
              <a:rPr kumimoji="1" lang="en-US" altLang="zh-TW" sz="2400" dirty="0">
                <a:sym typeface="Wingdings" pitchFamily="2" charset="2"/>
              </a:rPr>
              <a:t>)</a:t>
            </a:r>
          </a:p>
          <a:p>
            <a:pPr lvl="1"/>
            <a:r>
              <a:rPr lang="en-US" altLang="zh-TW" sz="2000" dirty="0"/>
              <a:t>Performance on the training data:</a:t>
            </a:r>
          </a:p>
          <a:p>
            <a:pPr lvl="1"/>
            <a:endParaRPr kumimoji="1" lang="en-US" altLang="zh-TW" sz="2000" dirty="0">
              <a:sym typeface="Wingdings" pitchFamily="2" charset="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D9164EC-67AB-3F47-B60E-260C0832A3C4}"/>
              </a:ext>
            </a:extLst>
          </p:cNvPr>
          <p:cNvSpPr/>
          <p:nvPr/>
        </p:nvSpPr>
        <p:spPr>
          <a:xfrm>
            <a:off x="1746708" y="2150227"/>
            <a:ext cx="8311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Project the </a:t>
            </a:r>
            <a:r>
              <a:rPr kumimoji="1" lang="en-US" altLang="zh-TW" dirty="0">
                <a:solidFill>
                  <a:srgbClr val="00B050"/>
                </a:solidFill>
                <a:sym typeface="Wingdings" pitchFamily="2" charset="2"/>
              </a:rPr>
              <a:t>C.</a:t>
            </a:r>
            <a:r>
              <a:rPr lang="en-US" altLang="zh-TW" dirty="0"/>
              <a:t> data to a three-dimensional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Obtained a better average log-likelihood per data point and smaller KL divergence.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09463C-3DC9-3143-B56C-C33E2DDED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3"/>
          <a:stretch/>
        </p:blipFill>
        <p:spPr>
          <a:xfrm>
            <a:off x="4042944" y="2766793"/>
            <a:ext cx="4106113" cy="41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59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Data Analysis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434"/>
            <a:ext cx="11353800" cy="5408892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ym typeface="Wingdings" pitchFamily="2" charset="2"/>
              </a:rPr>
              <a:t>Performance on a parametric mapping for a single-cell dataset (</a:t>
            </a:r>
            <a:r>
              <a:rPr kumimoji="1" lang="en-US" altLang="zh-TW" sz="2400" dirty="0">
                <a:solidFill>
                  <a:srgbClr val="00B050"/>
                </a:solidFill>
                <a:sym typeface="Wingdings" pitchFamily="2" charset="2"/>
              </a:rPr>
              <a:t>C.</a:t>
            </a:r>
            <a:r>
              <a:rPr kumimoji="1" lang="en-US" altLang="zh-TW" sz="2400" dirty="0">
                <a:sym typeface="Wingdings" pitchFamily="2" charset="2"/>
              </a:rPr>
              <a:t> and </a:t>
            </a:r>
            <a:r>
              <a:rPr kumimoji="1" lang="en-US" altLang="zh-TW" sz="2400" dirty="0">
                <a:solidFill>
                  <a:srgbClr val="00B050"/>
                </a:solidFill>
                <a:sym typeface="Wingdings" pitchFamily="2" charset="2"/>
              </a:rPr>
              <a:t>D.</a:t>
            </a:r>
            <a:r>
              <a:rPr kumimoji="1" lang="en-US" altLang="zh-TW" sz="2400" dirty="0">
                <a:sym typeface="Wingdings" pitchFamily="2" charset="2"/>
              </a:rPr>
              <a:t>)</a:t>
            </a:r>
          </a:p>
          <a:p>
            <a:pPr lvl="1"/>
            <a:r>
              <a:rPr lang="en-US" altLang="zh-TW" sz="2000" dirty="0"/>
              <a:t>Use PCA to project the </a:t>
            </a:r>
            <a:r>
              <a:rPr lang="en-US" altLang="zh-TW" sz="2000" dirty="0">
                <a:solidFill>
                  <a:srgbClr val="00B050"/>
                </a:solidFill>
              </a:rPr>
              <a:t>D.</a:t>
            </a:r>
            <a:r>
              <a:rPr lang="en-US" altLang="zh-TW" sz="2000" dirty="0"/>
              <a:t> dataset to the subspace of the first 100 principal component of the </a:t>
            </a:r>
            <a:r>
              <a:rPr lang="en-US" altLang="zh-TW" sz="2000" dirty="0">
                <a:solidFill>
                  <a:srgbClr val="00B050"/>
                </a:solidFill>
              </a:rPr>
              <a:t>C. </a:t>
            </a:r>
            <a:r>
              <a:rPr lang="en-US" altLang="zh-TW" sz="2000" dirty="0"/>
              <a:t>dataset.</a:t>
            </a:r>
          </a:p>
          <a:p>
            <a:pPr lvl="1"/>
            <a:r>
              <a:rPr lang="en-US" altLang="zh-TW" sz="2000" dirty="0"/>
              <a:t>Use the model trained on the </a:t>
            </a:r>
            <a:r>
              <a:rPr lang="en-US" altLang="zh-TW" sz="2000" dirty="0">
                <a:solidFill>
                  <a:srgbClr val="00B050"/>
                </a:solidFill>
              </a:rPr>
              <a:t>C.</a:t>
            </a:r>
            <a:r>
              <a:rPr lang="en-US" altLang="zh-TW" sz="2000" dirty="0"/>
              <a:t> dataset to map the </a:t>
            </a:r>
            <a:r>
              <a:rPr lang="en-US" altLang="zh-TW" sz="2000" dirty="0">
                <a:solidFill>
                  <a:srgbClr val="00B050"/>
                </a:solidFill>
              </a:rPr>
              <a:t>D.</a:t>
            </a:r>
            <a:r>
              <a:rPr lang="en-US" altLang="zh-TW" sz="2000" dirty="0"/>
              <a:t> dataset into two-dimensional space.</a:t>
            </a:r>
          </a:p>
          <a:p>
            <a:pPr lvl="1"/>
            <a:r>
              <a:rPr lang="en-US" altLang="zh-TW" sz="2000" dirty="0"/>
              <a:t>Performance on the </a:t>
            </a:r>
            <a:r>
              <a:rPr lang="en-US" altLang="zh-TW" sz="2000" dirty="0">
                <a:solidFill>
                  <a:srgbClr val="00B050"/>
                </a:solidFill>
              </a:rPr>
              <a:t>D.</a:t>
            </a:r>
            <a:r>
              <a:rPr lang="en-US" altLang="zh-TW" sz="2000" dirty="0"/>
              <a:t> data:</a:t>
            </a:r>
          </a:p>
          <a:p>
            <a:pPr lvl="1"/>
            <a:endParaRPr kumimoji="1" lang="en-US" altLang="zh-TW" sz="2000" dirty="0">
              <a:sym typeface="Wingdings" pitchFamily="2" charset="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043CA2-7FC8-7A43-8B8F-F56127217787}"/>
              </a:ext>
            </a:extLst>
          </p:cNvPr>
          <p:cNvSpPr/>
          <p:nvPr/>
        </p:nvSpPr>
        <p:spPr>
          <a:xfrm>
            <a:off x="1746708" y="3138773"/>
            <a:ext cx="76197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Tends to map data with the layout learned in the training data (</a:t>
            </a:r>
            <a:r>
              <a:rPr lang="en-US" altLang="zh-TW" dirty="0">
                <a:solidFill>
                  <a:srgbClr val="00B050"/>
                </a:solidFill>
              </a:rPr>
              <a:t>C.</a:t>
            </a:r>
            <a:r>
              <a:rPr lang="en-US" altLang="zh-TW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Recently 14 subtypes of bipolar cells were present in this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The mixture of bipolar cells data should be further investigated.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5BFE51-2D4D-D743-8797-8BF5872D0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389" y="2829697"/>
            <a:ext cx="3886657" cy="396762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3F5F37F-AB1F-4D41-80BC-89431A604CCF}"/>
              </a:ext>
            </a:extLst>
          </p:cNvPr>
          <p:cNvSpPr/>
          <p:nvPr/>
        </p:nvSpPr>
        <p:spPr>
          <a:xfrm>
            <a:off x="8535867" y="3868840"/>
            <a:ext cx="11627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200" b="1" dirty="0">
                <a:sym typeface="Wingdings" pitchFamily="2" charset="2"/>
              </a:rPr>
              <a:t>BC3B &amp; BC4</a:t>
            </a:r>
            <a:endParaRPr lang="zh-TW" altLang="en-US" sz="1200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853BB84-7F75-1547-BC5D-EE03929AE808}"/>
              </a:ext>
            </a:extLst>
          </p:cNvPr>
          <p:cNvSpPr/>
          <p:nvPr/>
        </p:nvSpPr>
        <p:spPr>
          <a:xfrm>
            <a:off x="8931285" y="4466730"/>
            <a:ext cx="11627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200" b="1" dirty="0">
                <a:sym typeface="Wingdings" pitchFamily="2" charset="2"/>
              </a:rPr>
              <a:t>BC3A &amp; BC2</a:t>
            </a:r>
            <a:endParaRPr lang="zh-TW" altLang="en-US" sz="12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9EC3909-6FB7-BA42-8974-C4DC1D802C99}"/>
              </a:ext>
            </a:extLst>
          </p:cNvPr>
          <p:cNvSpPr/>
          <p:nvPr/>
        </p:nvSpPr>
        <p:spPr>
          <a:xfrm>
            <a:off x="8675912" y="4812335"/>
            <a:ext cx="11627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200" b="1" dirty="0">
                <a:sym typeface="Wingdings" pitchFamily="2" charset="2"/>
              </a:rPr>
              <a:t>BC31A &amp; BC1B</a:t>
            </a:r>
            <a:endParaRPr lang="zh-TW" altLang="en-US" sz="12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38D72DB-EC9E-DB42-A0F0-01B0BF685089}"/>
              </a:ext>
            </a:extLst>
          </p:cNvPr>
          <p:cNvSpPr/>
          <p:nvPr/>
        </p:nvSpPr>
        <p:spPr>
          <a:xfrm>
            <a:off x="9389075" y="3235573"/>
            <a:ext cx="11627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200" b="1" dirty="0">
                <a:sym typeface="Wingdings" pitchFamily="2" charset="2"/>
              </a:rPr>
              <a:t>BC5A &amp; BC5D</a:t>
            </a:r>
            <a:endParaRPr lang="zh-TW" altLang="en-US" sz="1200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98217C5-1B0F-6745-B068-532A44B0C83A}"/>
              </a:ext>
            </a:extLst>
          </p:cNvPr>
          <p:cNvSpPr/>
          <p:nvPr/>
        </p:nvSpPr>
        <p:spPr>
          <a:xfrm>
            <a:off x="9317588" y="3815881"/>
            <a:ext cx="11627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200" b="1" dirty="0">
                <a:sym typeface="Wingdings" pitchFamily="2" charset="2"/>
              </a:rPr>
              <a:t>BC5B &amp; BC5C</a:t>
            </a:r>
            <a:endParaRPr lang="zh-TW" altLang="en-US" sz="1200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F518438-239A-1747-A2DD-E8A0F8E8EF9D}"/>
              </a:ext>
            </a:extLst>
          </p:cNvPr>
          <p:cNvSpPr/>
          <p:nvPr/>
        </p:nvSpPr>
        <p:spPr>
          <a:xfrm>
            <a:off x="10161094" y="3593535"/>
            <a:ext cx="11627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200" b="1" dirty="0">
                <a:sym typeface="Wingdings" pitchFamily="2" charset="2"/>
              </a:rPr>
              <a:t>BC6 &amp; BC8/9</a:t>
            </a:r>
            <a:endParaRPr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19210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Data Analysis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434"/>
            <a:ext cx="11353800" cy="5408892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ym typeface="Wingdings" pitchFamily="2" charset="2"/>
              </a:rPr>
              <a:t>Performance on a parametric mapping for a single-cell dataset (</a:t>
            </a:r>
            <a:r>
              <a:rPr kumimoji="1" lang="en-US" altLang="zh-TW" sz="2400" dirty="0">
                <a:solidFill>
                  <a:srgbClr val="00B050"/>
                </a:solidFill>
                <a:sym typeface="Wingdings" pitchFamily="2" charset="2"/>
              </a:rPr>
              <a:t>C.</a:t>
            </a:r>
            <a:r>
              <a:rPr kumimoji="1" lang="en-US" altLang="zh-TW" sz="2400" dirty="0">
                <a:sym typeface="Wingdings" pitchFamily="2" charset="2"/>
              </a:rPr>
              <a:t> and </a:t>
            </a:r>
            <a:r>
              <a:rPr kumimoji="1" lang="en-US" altLang="zh-TW" sz="2400" dirty="0">
                <a:solidFill>
                  <a:srgbClr val="00B050"/>
                </a:solidFill>
                <a:sym typeface="Wingdings" pitchFamily="2" charset="2"/>
              </a:rPr>
              <a:t>D.</a:t>
            </a:r>
            <a:r>
              <a:rPr kumimoji="1" lang="en-US" altLang="zh-TW" sz="2400" dirty="0">
                <a:sym typeface="Wingdings" pitchFamily="2" charset="2"/>
              </a:rPr>
              <a:t>)</a:t>
            </a:r>
          </a:p>
          <a:p>
            <a:pPr lvl="1"/>
            <a:r>
              <a:rPr lang="en-US" altLang="zh-TW" sz="2000" dirty="0"/>
              <a:t>Performance on the </a:t>
            </a:r>
            <a:r>
              <a:rPr lang="en-US" altLang="zh-TW" sz="2000" dirty="0">
                <a:solidFill>
                  <a:srgbClr val="00B050"/>
                </a:solidFill>
              </a:rPr>
              <a:t>D.</a:t>
            </a:r>
            <a:r>
              <a:rPr lang="en-US" altLang="zh-TW" sz="2000" dirty="0"/>
              <a:t> data:</a:t>
            </a:r>
          </a:p>
          <a:p>
            <a:pPr lvl="1"/>
            <a:endParaRPr kumimoji="1" lang="en-US" altLang="zh-TW" sz="2000" dirty="0">
              <a:sym typeface="Wingdings" pitchFamily="2" charset="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043CA2-7FC8-7A43-8B8F-F56127217787}"/>
              </a:ext>
            </a:extLst>
          </p:cNvPr>
          <p:cNvSpPr/>
          <p:nvPr/>
        </p:nvSpPr>
        <p:spPr>
          <a:xfrm>
            <a:off x="1746707" y="2162586"/>
            <a:ext cx="927551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The mixture of bipolar cells data had lower log-likelihoods.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As in the </a:t>
            </a:r>
            <a:r>
              <a:rPr lang="en-US" altLang="zh-TW" dirty="0">
                <a:solidFill>
                  <a:srgbClr val="00B050"/>
                </a:solidFill>
              </a:rPr>
              <a:t>C.</a:t>
            </a:r>
            <a:r>
              <a:rPr lang="en-US" altLang="zh-TW" dirty="0"/>
              <a:t> data, the bipolar cells in the </a:t>
            </a:r>
            <a:r>
              <a:rPr lang="en-US" altLang="zh-TW" dirty="0">
                <a:solidFill>
                  <a:srgbClr val="00B050"/>
                </a:solidFill>
              </a:rPr>
              <a:t>D.</a:t>
            </a:r>
            <a:r>
              <a:rPr lang="en-US" altLang="zh-TW" dirty="0"/>
              <a:t> data tend to have high log-likelihood.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The bipolar cells in the mixture cluster were substantially different from other bipolar cells. (by KNN classifiers result.)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E69684-F9AC-7C4D-BD2D-999EA9325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292" y="3429905"/>
            <a:ext cx="3456554" cy="320677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CB6F04E-3B82-094D-B916-DC20B9963E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08"/>
          <a:stretch/>
        </p:blipFill>
        <p:spPr>
          <a:xfrm>
            <a:off x="5928853" y="3655520"/>
            <a:ext cx="4288812" cy="293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77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17936829-82DE-034A-8FB5-DA1152E50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71" y="3024930"/>
            <a:ext cx="3697726" cy="367053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Data Analysis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1353800" cy="5408892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ym typeface="Wingdings" pitchFamily="2" charset="2"/>
              </a:rPr>
              <a:t>Performance on the tumor microenvironments and intratumor heterogeneity (</a:t>
            </a:r>
            <a:r>
              <a:rPr kumimoji="1" lang="en-US" altLang="zh-TW" sz="2400" dirty="0">
                <a:solidFill>
                  <a:srgbClr val="00B050"/>
                </a:solidFill>
                <a:sym typeface="Wingdings" pitchFamily="2" charset="2"/>
              </a:rPr>
              <a:t>A.</a:t>
            </a:r>
            <a:r>
              <a:rPr kumimoji="1" lang="en-US" altLang="zh-TW" sz="2400" dirty="0">
                <a:sym typeface="Wingdings" pitchFamily="2" charset="2"/>
              </a:rPr>
              <a:t> and </a:t>
            </a:r>
            <a:r>
              <a:rPr kumimoji="1" lang="en-US" altLang="zh-TW" sz="2400" dirty="0">
                <a:solidFill>
                  <a:srgbClr val="00B050"/>
                </a:solidFill>
                <a:sym typeface="Wingdings" pitchFamily="2" charset="2"/>
              </a:rPr>
              <a:t>B.</a:t>
            </a:r>
            <a:r>
              <a:rPr kumimoji="1" lang="en-US" altLang="zh-TW" sz="2400" dirty="0">
                <a:sym typeface="Wingdings" pitchFamily="2" charset="2"/>
              </a:rPr>
              <a:t>)</a:t>
            </a:r>
          </a:p>
          <a:p>
            <a:pPr lvl="1"/>
            <a:r>
              <a:rPr kumimoji="1" lang="en-US" altLang="zh-TW" sz="2000" dirty="0">
                <a:solidFill>
                  <a:srgbClr val="00B050"/>
                </a:solidFill>
                <a:sym typeface="Wingdings" pitchFamily="2" charset="2"/>
              </a:rPr>
              <a:t>A</a:t>
            </a:r>
            <a:r>
              <a:rPr kumimoji="1" lang="en-US" altLang="zh-TW" sz="2000" dirty="0">
                <a:sym typeface="Wingdings" pitchFamily="2" charset="2"/>
              </a:rPr>
              <a:t> dataset consists of mostly malignant cells (includes oligodendrocyte, astrocyte, and stem-like cells).</a:t>
            </a: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15 clusters are found by using </a:t>
            </a:r>
            <a:r>
              <a:rPr kumimoji="1" lang="en-US" altLang="zh-TW" sz="2000" dirty="0" err="1">
                <a:sym typeface="Wingdings" pitchFamily="2" charset="2"/>
              </a:rPr>
              <a:t>densitycut</a:t>
            </a:r>
            <a:r>
              <a:rPr kumimoji="1" lang="en-US" altLang="zh-TW" sz="2000" dirty="0">
                <a:sym typeface="Wingdings" pitchFamily="2" charset="2"/>
              </a:rPr>
              <a:t> based on the SCVIS embedding.</a:t>
            </a:r>
          </a:p>
          <a:p>
            <a:pPr lvl="1"/>
            <a:endParaRPr kumimoji="1" lang="en-US" altLang="zh-TW" sz="2000" dirty="0">
              <a:sym typeface="Wingdings" pitchFamily="2" charset="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8BF24B0-1DE9-0247-A2F5-D22826D432B1}"/>
              </a:ext>
            </a:extLst>
          </p:cNvPr>
          <p:cNvSpPr/>
          <p:nvPr/>
        </p:nvSpPr>
        <p:spPr>
          <a:xfrm>
            <a:off x="8156160" y="3397264"/>
            <a:ext cx="41982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sym typeface="Wingdings" pitchFamily="2" charset="2"/>
              </a:rPr>
              <a:t>Entropy is based on </a:t>
            </a:r>
            <a:r>
              <a:rPr lang="en" altLang="zh-TW" dirty="0"/>
              <a:t>the cells of origins (a).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High entropy: #1, #5, #12, #14, #15</a:t>
            </a:r>
          </a:p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Malignant cells formed distinct clusters even if they were from the same patient.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5C69404-9CD2-8E43-B3E0-44FE8E7971D3}"/>
              </a:ext>
            </a:extLst>
          </p:cNvPr>
          <p:cNvGrpSpPr/>
          <p:nvPr/>
        </p:nvGrpSpPr>
        <p:grpSpPr>
          <a:xfrm>
            <a:off x="1669223" y="2464190"/>
            <a:ext cx="7036628" cy="4393810"/>
            <a:chOff x="1372043" y="2464190"/>
            <a:chExt cx="7036628" cy="4393810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5C39DB2D-DBB6-9441-838E-D81E9A9A1F19}"/>
                </a:ext>
              </a:extLst>
            </p:cNvPr>
            <p:cNvGrpSpPr/>
            <p:nvPr/>
          </p:nvGrpSpPr>
          <p:grpSpPr>
            <a:xfrm>
              <a:off x="1372043" y="2464190"/>
              <a:ext cx="7036628" cy="4393810"/>
              <a:chOff x="1372043" y="2464190"/>
              <a:chExt cx="7036628" cy="4393810"/>
            </a:xfrm>
          </p:grpSpPr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0DBA75A9-4FE1-AA45-9EE5-03AE51A45EE1}"/>
                  </a:ext>
                </a:extLst>
              </p:cNvPr>
              <p:cNvGrpSpPr/>
              <p:nvPr/>
            </p:nvGrpSpPr>
            <p:grpSpPr>
              <a:xfrm>
                <a:off x="1372043" y="2590005"/>
                <a:ext cx="6492937" cy="4267995"/>
                <a:chOff x="1372043" y="2590005"/>
                <a:chExt cx="6492937" cy="4267995"/>
              </a:xfrm>
            </p:grpSpPr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461DB662-A7DC-7F49-80BA-383CE1EC8E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85719" y="2618068"/>
                  <a:ext cx="4079261" cy="4239932"/>
                </a:xfrm>
                <a:prstGeom prst="rect">
                  <a:avLst/>
                </a:prstGeom>
              </p:spPr>
            </p:pic>
            <p:sp>
              <p:nvSpPr>
                <p:cNvPr id="5" name="橢圓 4">
                  <a:extLst>
                    <a:ext uri="{FF2B5EF4-FFF2-40B4-BE49-F238E27FC236}">
                      <a16:creationId xmlns:a16="http://schemas.microsoft.com/office/drawing/2014/main" id="{9CAFC74A-CDC8-C145-8E60-A94D83CEF91A}"/>
                    </a:ext>
                  </a:extLst>
                </p:cNvPr>
                <p:cNvSpPr/>
                <p:nvPr/>
              </p:nvSpPr>
              <p:spPr>
                <a:xfrm>
                  <a:off x="4047563" y="3790483"/>
                  <a:ext cx="416859" cy="41685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02EAF1FB-3BA1-A04D-AE71-DF1AA85DA91C}"/>
                    </a:ext>
                  </a:extLst>
                </p:cNvPr>
                <p:cNvSpPr/>
                <p:nvPr/>
              </p:nvSpPr>
              <p:spPr>
                <a:xfrm>
                  <a:off x="3906368" y="4949451"/>
                  <a:ext cx="631078" cy="631078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" name="直線箭頭接點 7">
                  <a:extLst>
                    <a:ext uri="{FF2B5EF4-FFF2-40B4-BE49-F238E27FC236}">
                      <a16:creationId xmlns:a16="http://schemas.microsoft.com/office/drawing/2014/main" id="{99572A38-03B3-FB4B-AC32-DC40B7838474}"/>
                    </a:ext>
                  </a:extLst>
                </p:cNvPr>
                <p:cNvCxnSpPr>
                  <a:cxnSpLocks/>
                  <a:stCxn id="5" idx="3"/>
                </p:cNvCxnSpPr>
                <p:nvPr/>
              </p:nvCxnSpPr>
              <p:spPr>
                <a:xfrm flipH="1" flipV="1">
                  <a:off x="2918011" y="3024930"/>
                  <a:ext cx="1190600" cy="1121364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線箭頭接點 9">
                  <a:extLst>
                    <a:ext uri="{FF2B5EF4-FFF2-40B4-BE49-F238E27FC236}">
                      <a16:creationId xmlns:a16="http://schemas.microsoft.com/office/drawing/2014/main" id="{AE68890E-9E05-CF4D-A6B0-F97DA8563286}"/>
                    </a:ext>
                  </a:extLst>
                </p:cNvPr>
                <p:cNvCxnSpPr>
                  <a:cxnSpLocks/>
                  <a:stCxn id="6" idx="2"/>
                </p:cNvCxnSpPr>
                <p:nvPr/>
              </p:nvCxnSpPr>
              <p:spPr>
                <a:xfrm flipH="1" flipV="1">
                  <a:off x="2630186" y="3024930"/>
                  <a:ext cx="1276182" cy="224006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1992B97-2F45-8643-B5BA-3B285AB3EF2A}"/>
                    </a:ext>
                  </a:extLst>
                </p:cNvPr>
                <p:cNvSpPr/>
                <p:nvPr/>
              </p:nvSpPr>
              <p:spPr>
                <a:xfrm>
                  <a:off x="1372043" y="2590005"/>
                  <a:ext cx="20484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TW" dirty="0">
                      <a:solidFill>
                        <a:srgbClr val="FF0000"/>
                      </a:solidFill>
                      <a:sym typeface="Wingdings" pitchFamily="2" charset="2"/>
                    </a:rPr>
                    <a:t>Non-malignant cells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" name="橢圓 12">
                  <a:extLst>
                    <a:ext uri="{FF2B5EF4-FFF2-40B4-BE49-F238E27FC236}">
                      <a16:creationId xmlns:a16="http://schemas.microsoft.com/office/drawing/2014/main" id="{1948F57A-5AEE-224B-8597-97E22BA6AD7B}"/>
                    </a:ext>
                  </a:extLst>
                </p:cNvPr>
                <p:cNvSpPr/>
                <p:nvPr/>
              </p:nvSpPr>
              <p:spPr>
                <a:xfrm>
                  <a:off x="6481429" y="3957274"/>
                  <a:ext cx="121075" cy="121075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207A83A2-5715-8448-945A-2F3FAAED2DB9}"/>
                    </a:ext>
                  </a:extLst>
                </p:cNvPr>
                <p:cNvSpPr/>
                <p:nvPr/>
              </p:nvSpPr>
              <p:spPr>
                <a:xfrm>
                  <a:off x="6822087" y="3955962"/>
                  <a:ext cx="121075" cy="121075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AF269689-6EA6-2249-B481-063F858F6963}"/>
                  </a:ext>
                </a:extLst>
              </p:cNvPr>
              <p:cNvSpPr/>
              <p:nvPr/>
            </p:nvSpPr>
            <p:spPr>
              <a:xfrm>
                <a:off x="6298662" y="5509164"/>
                <a:ext cx="1186303" cy="1186303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9F01BCE5-BA20-1145-AAED-5251DACE167A}"/>
                  </a:ext>
                </a:extLst>
              </p:cNvPr>
              <p:cNvSpPr/>
              <p:nvPr/>
            </p:nvSpPr>
            <p:spPr>
              <a:xfrm>
                <a:off x="4666261" y="5064214"/>
                <a:ext cx="833072" cy="1229010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20" name="直線箭頭接點 19">
                <a:extLst>
                  <a:ext uri="{FF2B5EF4-FFF2-40B4-BE49-F238E27FC236}">
                    <a16:creationId xmlns:a16="http://schemas.microsoft.com/office/drawing/2014/main" id="{02ACF0CF-FB4C-B445-9587-E6CAF355EB07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4788262" y="6113240"/>
                <a:ext cx="367627" cy="435631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箭頭接點 21">
                <a:extLst>
                  <a:ext uri="{FF2B5EF4-FFF2-40B4-BE49-F238E27FC236}">
                    <a16:creationId xmlns:a16="http://schemas.microsoft.com/office/drawing/2014/main" id="{0288AD66-E844-5F4A-94FA-D013345DB60A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 flipH="1">
                <a:off x="6146725" y="6521737"/>
                <a:ext cx="325667" cy="27134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1189ED9-19DD-1C48-9D96-B773C4475B06}"/>
                  </a:ext>
                </a:extLst>
              </p:cNvPr>
              <p:cNvSpPr/>
              <p:nvPr/>
            </p:nvSpPr>
            <p:spPr>
              <a:xfrm>
                <a:off x="5143547" y="6364205"/>
                <a:ext cx="10731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0070C0"/>
                    </a:solidFill>
                    <a:sym typeface="Wingdings" pitchFamily="2" charset="2"/>
                  </a:rPr>
                  <a:t>Astrocyte</a:t>
                </a:r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A2D543CB-98CD-014B-A114-BE2833A6DA50}"/>
                  </a:ext>
                </a:extLst>
              </p:cNvPr>
              <p:cNvSpPr/>
              <p:nvPr/>
            </p:nvSpPr>
            <p:spPr>
              <a:xfrm rot="1676399">
                <a:off x="5816213" y="4079059"/>
                <a:ext cx="541675" cy="706327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3DAEC99-079C-5548-83A6-AB1D173D5CA9}"/>
                  </a:ext>
                </a:extLst>
              </p:cNvPr>
              <p:cNvSpPr/>
              <p:nvPr/>
            </p:nvSpPr>
            <p:spPr>
              <a:xfrm>
                <a:off x="5680104" y="2464190"/>
                <a:ext cx="27285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00B050"/>
                    </a:solidFill>
                    <a:sym typeface="Wingdings" pitchFamily="2" charset="2"/>
                  </a:rPr>
                  <a:t>Stem-like cells, with cycling</a:t>
                </a:r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30" name="直線箭頭接點 29">
                <a:extLst>
                  <a:ext uri="{FF2B5EF4-FFF2-40B4-BE49-F238E27FC236}">
                    <a16:creationId xmlns:a16="http://schemas.microsoft.com/office/drawing/2014/main" id="{6ACCA7E2-3445-5F42-A50E-971D4317B645}"/>
                  </a:ext>
                </a:extLst>
              </p:cNvPr>
              <p:cNvCxnSpPr>
                <a:cxnSpLocks/>
                <a:stCxn id="28" idx="1"/>
              </p:cNvCxnSpPr>
              <p:nvPr/>
            </p:nvCxnSpPr>
            <p:spPr>
              <a:xfrm flipV="1">
                <a:off x="6034869" y="2774671"/>
                <a:ext cx="335849" cy="1347203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CE892716-EEE8-D649-BE5D-D311A96ED5A0}"/>
                </a:ext>
              </a:extLst>
            </p:cNvPr>
            <p:cNvGrpSpPr/>
            <p:nvPr/>
          </p:nvGrpSpPr>
          <p:grpSpPr>
            <a:xfrm>
              <a:off x="7423810" y="3962414"/>
              <a:ext cx="345959" cy="121075"/>
              <a:chOff x="7423810" y="3962414"/>
              <a:chExt cx="345959" cy="121075"/>
            </a:xfrm>
          </p:grpSpPr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019302D6-5088-5242-8245-FA2F542E693B}"/>
                  </a:ext>
                </a:extLst>
              </p:cNvPr>
              <p:cNvSpPr/>
              <p:nvPr/>
            </p:nvSpPr>
            <p:spPr>
              <a:xfrm>
                <a:off x="7648694" y="3962414"/>
                <a:ext cx="121075" cy="121075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58C2539D-7486-4548-ADB7-78D47E3909B8}"/>
                  </a:ext>
                </a:extLst>
              </p:cNvPr>
              <p:cNvSpPr/>
              <p:nvPr/>
            </p:nvSpPr>
            <p:spPr>
              <a:xfrm>
                <a:off x="7423810" y="3989197"/>
                <a:ext cx="70128" cy="70128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FA1E5316-57C3-2F43-BD19-399D3B651E5B}"/>
                  </a:ext>
                </a:extLst>
              </p:cNvPr>
              <p:cNvSpPr/>
              <p:nvPr/>
            </p:nvSpPr>
            <p:spPr>
              <a:xfrm>
                <a:off x="7587688" y="3988557"/>
                <a:ext cx="70128" cy="70128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rgbClr val="0070C0"/>
                  </a:solidFill>
                </a:endParaRPr>
              </a:p>
            </p:txBody>
          </p:sp>
        </p:grp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72C45EBD-DBFB-3A4F-A939-0C30972E58D0}"/>
              </a:ext>
            </a:extLst>
          </p:cNvPr>
          <p:cNvSpPr/>
          <p:nvPr/>
        </p:nvSpPr>
        <p:spPr>
          <a:xfrm>
            <a:off x="1022111" y="6604832"/>
            <a:ext cx="2417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400" dirty="0">
                <a:latin typeface="AdvOTea1a7398"/>
              </a:rPr>
              <a:t>Colored by its patient of origin </a:t>
            </a:r>
            <a:endParaRPr lang="en" altLang="zh-TW" sz="1400" dirty="0"/>
          </a:p>
        </p:txBody>
      </p:sp>
    </p:spTree>
    <p:extLst>
      <p:ext uri="{BB962C8B-B14F-4D97-AF65-F5344CB8AC3E}">
        <p14:creationId xmlns:p14="http://schemas.microsoft.com/office/powerpoint/2010/main" val="721038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Data Analysis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1353800" cy="5408892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ym typeface="Wingdings" pitchFamily="2" charset="2"/>
              </a:rPr>
              <a:t>Performance on the tumor microenvironments and intratumor heterogeneity (</a:t>
            </a:r>
            <a:r>
              <a:rPr kumimoji="1" lang="en-US" altLang="zh-TW" sz="2400" dirty="0">
                <a:solidFill>
                  <a:srgbClr val="00B050"/>
                </a:solidFill>
                <a:sym typeface="Wingdings" pitchFamily="2" charset="2"/>
              </a:rPr>
              <a:t>A.</a:t>
            </a:r>
            <a:r>
              <a:rPr kumimoji="1" lang="en-US" altLang="zh-TW" sz="2400" dirty="0">
                <a:sym typeface="Wingdings" pitchFamily="2" charset="2"/>
              </a:rPr>
              <a:t> and </a:t>
            </a:r>
            <a:r>
              <a:rPr kumimoji="1" lang="en-US" altLang="zh-TW" sz="2400" dirty="0">
                <a:solidFill>
                  <a:srgbClr val="00B050"/>
                </a:solidFill>
                <a:sym typeface="Wingdings" pitchFamily="2" charset="2"/>
              </a:rPr>
              <a:t>B.</a:t>
            </a:r>
            <a:r>
              <a:rPr kumimoji="1" lang="en-US" altLang="zh-TW" sz="2400" dirty="0">
                <a:sym typeface="Wingdings" pitchFamily="2" charset="2"/>
              </a:rPr>
              <a:t>)</a:t>
            </a:r>
          </a:p>
          <a:p>
            <a:pPr lvl="1"/>
            <a:r>
              <a:rPr kumimoji="1" lang="en-US" altLang="zh-TW" sz="2000" dirty="0">
                <a:solidFill>
                  <a:srgbClr val="00B050"/>
                </a:solidFill>
                <a:sym typeface="Wingdings" pitchFamily="2" charset="2"/>
              </a:rPr>
              <a:t>A</a:t>
            </a:r>
            <a:r>
              <a:rPr kumimoji="1" lang="en-US" altLang="zh-TW" sz="2000" dirty="0">
                <a:sym typeface="Wingdings" pitchFamily="2" charset="2"/>
              </a:rPr>
              <a:t> dataset embedding result colored by lineage score.</a:t>
            </a:r>
          </a:p>
          <a:p>
            <a:pPr lvl="2"/>
            <a:endParaRPr kumimoji="1" lang="en-US" altLang="zh-TW" sz="1600" dirty="0">
              <a:sym typeface="Wingdings" pitchFamily="2" charset="2"/>
            </a:endParaRPr>
          </a:p>
          <a:p>
            <a:pPr lvl="2"/>
            <a:endParaRPr kumimoji="1" lang="en-US" altLang="zh-TW" sz="1600" dirty="0">
              <a:sym typeface="Wingdings" pitchFamily="2" charset="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892621-E21F-AD4F-A443-8EB02A90F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671" y="2300585"/>
            <a:ext cx="4287794" cy="4309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3E1CBA1-01BC-1941-A3E3-25E4F158F9F5}"/>
                  </a:ext>
                </a:extLst>
              </p:cNvPr>
              <p:cNvSpPr/>
              <p:nvPr/>
            </p:nvSpPr>
            <p:spPr>
              <a:xfrm>
                <a:off x="5896232" y="2908127"/>
                <a:ext cx="6096000" cy="286232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Cells in some clusters highly expressed the astrocyte gene markers or the oligodendrocyte.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The stem-like cells tends to be rare and could link outliers connecting oligodendrocyte and astrocyte cells.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Some clusters consisted of mixture of cells </a:t>
                </a:r>
              </a:p>
              <a:p>
                <a:r>
                  <a:rPr lang="en-US" altLang="zh-TW" dirty="0"/>
                  <a:t>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dirty="0"/>
                  <a:t> other factors (e.g. genetic mutation and epigenetic</a:t>
                </a:r>
              </a:p>
              <a:p>
                <a:r>
                  <a:rPr lang="en-US" altLang="zh-TW" dirty="0"/>
                  <a:t>          measurements) would be required to interpret the </a:t>
                </a:r>
              </a:p>
              <a:p>
                <a:r>
                  <a:rPr lang="en-US" altLang="zh-TW" dirty="0"/>
                  <a:t>          clustering structures furtherly.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3E1CBA1-01BC-1941-A3E3-25E4F158F9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232" y="2908127"/>
                <a:ext cx="6096000" cy="2862322"/>
              </a:xfrm>
              <a:prstGeom prst="rect">
                <a:avLst/>
              </a:prstGeom>
              <a:blipFill>
                <a:blip r:embed="rId4"/>
                <a:stretch>
                  <a:fillRect l="-416" t="-442" b="-22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86E24E4C-2CC0-A747-9E64-3CF48D6AAC70}"/>
              </a:ext>
            </a:extLst>
          </p:cNvPr>
          <p:cNvSpPr/>
          <p:nvPr/>
        </p:nvSpPr>
        <p:spPr>
          <a:xfrm>
            <a:off x="2515080" y="6549163"/>
            <a:ext cx="3169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400" dirty="0">
                <a:latin typeface="AdvOTea1a7398"/>
              </a:rPr>
              <a:t>Colored by its </a:t>
            </a:r>
            <a:r>
              <a:rPr lang="en" altLang="zh-TW" sz="1400" dirty="0"/>
              <a:t>linage score </a:t>
            </a:r>
          </a:p>
        </p:txBody>
      </p:sp>
    </p:spTree>
    <p:extLst>
      <p:ext uri="{BB962C8B-B14F-4D97-AF65-F5344CB8AC3E}">
        <p14:creationId xmlns:p14="http://schemas.microsoft.com/office/powerpoint/2010/main" val="1222255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Data Analysis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1353800" cy="5408892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ym typeface="Wingdings" pitchFamily="2" charset="2"/>
              </a:rPr>
              <a:t>Performance on the tumor microenvironments and intratumor heterogeneity (</a:t>
            </a:r>
            <a:r>
              <a:rPr kumimoji="1" lang="en-US" altLang="zh-TW" sz="2400" dirty="0">
                <a:solidFill>
                  <a:srgbClr val="00B050"/>
                </a:solidFill>
                <a:sym typeface="Wingdings" pitchFamily="2" charset="2"/>
              </a:rPr>
              <a:t>A.</a:t>
            </a:r>
            <a:r>
              <a:rPr kumimoji="1" lang="en-US" altLang="zh-TW" sz="2400" dirty="0">
                <a:sym typeface="Wingdings" pitchFamily="2" charset="2"/>
              </a:rPr>
              <a:t> and </a:t>
            </a:r>
            <a:r>
              <a:rPr kumimoji="1" lang="en-US" altLang="zh-TW" sz="2400" dirty="0">
                <a:solidFill>
                  <a:srgbClr val="00B050"/>
                </a:solidFill>
                <a:sym typeface="Wingdings" pitchFamily="2" charset="2"/>
              </a:rPr>
              <a:t>B.</a:t>
            </a:r>
            <a:r>
              <a:rPr kumimoji="1" lang="en-US" altLang="zh-TW" sz="2400" dirty="0">
                <a:sym typeface="Wingdings" pitchFamily="2" charset="2"/>
              </a:rPr>
              <a:t>)</a:t>
            </a:r>
          </a:p>
          <a:p>
            <a:pPr lvl="1"/>
            <a:r>
              <a:rPr kumimoji="1" lang="en-US" altLang="zh-TW" sz="2000" dirty="0">
                <a:solidFill>
                  <a:srgbClr val="00B050"/>
                </a:solidFill>
                <a:sym typeface="Wingdings" pitchFamily="2" charset="2"/>
              </a:rPr>
              <a:t>B</a:t>
            </a:r>
            <a:r>
              <a:rPr kumimoji="1" lang="en-US" altLang="zh-TW" sz="2000" dirty="0">
                <a:sym typeface="Wingdings" pitchFamily="2" charset="2"/>
              </a:rPr>
              <a:t> dataset consists malignant and non-malignant cells.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8BF24B0-1DE9-0247-A2F5-D22826D432B1}"/>
                  </a:ext>
                </a:extLst>
              </p:cNvPr>
              <p:cNvSpPr/>
              <p:nvPr/>
            </p:nvSpPr>
            <p:spPr>
              <a:xfrm>
                <a:off x="7809472" y="2211008"/>
                <a:ext cx="4382528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dirty="0">
                    <a:sym typeface="Wingdings" pitchFamily="2" charset="2"/>
                  </a:rPr>
                  <a:t>Non-malignant immune cells (B cells, T cells) tend to be grouped together by cell types instead of patients of origin of cells.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TW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dirty="0">
                    <a:sym typeface="Wingdings" pitchFamily="2" charset="2"/>
                  </a:rPr>
                  <a:t>Some non-malignant cells (CAFs) were map to the region adjacent to the malignant cells (Endothelial).                    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→</m:t>
                    </m:r>
                  </m:oMath>
                </a14:m>
                <a:r>
                  <a:rPr kumimoji="1" lang="en-US" altLang="zh-TW" dirty="0">
                    <a:sym typeface="Wingdings" pitchFamily="2" charset="2"/>
                  </a:rPr>
                  <a:t> CAFs and endothelial cells were truly more similar to malignant cells (by a hierarchical clustering analysis).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TW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dirty="0">
                    <a:sym typeface="Wingdings" pitchFamily="2" charset="2"/>
                  </a:rPr>
                  <a:t>Some immune cells of some patients showed patient-specific bias (#75, #58, #67)                                                               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→</m:t>
                    </m:r>
                  </m:oMath>
                </a14:m>
                <a:r>
                  <a:rPr lang="en-US" altLang="zh-TW" dirty="0"/>
                  <a:t> Batch effect between patient 75 and other patient.</a:t>
                </a: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8BF24B0-1DE9-0247-A2F5-D22826D43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472" y="2211008"/>
                <a:ext cx="4382528" cy="4524315"/>
              </a:xfrm>
              <a:prstGeom prst="rect">
                <a:avLst/>
              </a:prstGeom>
              <a:blipFill>
                <a:blip r:embed="rId3"/>
                <a:stretch>
                  <a:fillRect l="-578" t="-560" b="-11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群組 23">
            <a:extLst>
              <a:ext uri="{FF2B5EF4-FFF2-40B4-BE49-F238E27FC236}">
                <a16:creationId xmlns:a16="http://schemas.microsoft.com/office/drawing/2014/main" id="{011D44BC-80F8-FD44-A063-40E9F915E075}"/>
              </a:ext>
            </a:extLst>
          </p:cNvPr>
          <p:cNvGrpSpPr/>
          <p:nvPr/>
        </p:nvGrpSpPr>
        <p:grpSpPr>
          <a:xfrm>
            <a:off x="418066" y="2401670"/>
            <a:ext cx="7408389" cy="4239513"/>
            <a:chOff x="838200" y="2401670"/>
            <a:chExt cx="7408389" cy="4239513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852077DB-117A-674F-A82F-EECF0975A9C3}"/>
                </a:ext>
              </a:extLst>
            </p:cNvPr>
            <p:cNvGrpSpPr/>
            <p:nvPr/>
          </p:nvGrpSpPr>
          <p:grpSpPr>
            <a:xfrm>
              <a:off x="838200" y="2401670"/>
              <a:ext cx="7391405" cy="4239513"/>
              <a:chOff x="838200" y="2401670"/>
              <a:chExt cx="7391405" cy="4239513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D4BEB50-4815-5146-BACC-F72D2DABDF43}"/>
                  </a:ext>
                </a:extLst>
              </p:cNvPr>
              <p:cNvSpPr/>
              <p:nvPr/>
            </p:nvSpPr>
            <p:spPr>
              <a:xfrm>
                <a:off x="1911800" y="6333406"/>
                <a:ext cx="184050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" altLang="zh-TW" sz="1400" dirty="0">
                    <a:latin typeface="AdvOTea1a7398"/>
                  </a:rPr>
                  <a:t>Colored by its cell type</a:t>
                </a:r>
                <a:endParaRPr lang="en" altLang="zh-TW" sz="1400" dirty="0"/>
              </a:p>
            </p:txBody>
          </p:sp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B48CA948-926C-0D4D-8EC5-5D4A189D0EF7}"/>
                  </a:ext>
                </a:extLst>
              </p:cNvPr>
              <p:cNvGrpSpPr/>
              <p:nvPr/>
            </p:nvGrpSpPr>
            <p:grpSpPr>
              <a:xfrm>
                <a:off x="838200" y="2401670"/>
                <a:ext cx="7391405" cy="3937343"/>
                <a:chOff x="838200" y="2624094"/>
                <a:chExt cx="7391405" cy="3937343"/>
              </a:xfrm>
            </p:grpSpPr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580C20B3-B291-5D4C-AE1E-7D076719C1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8200" y="2624094"/>
                  <a:ext cx="3715197" cy="3937343"/>
                </a:xfrm>
                <a:prstGeom prst="rect">
                  <a:avLst/>
                </a:prstGeom>
              </p:spPr>
            </p:pic>
            <p:pic>
              <p:nvPicPr>
                <p:cNvPr id="9" name="圖片 8">
                  <a:extLst>
                    <a:ext uri="{FF2B5EF4-FFF2-40B4-BE49-F238E27FC236}">
                      <a16:creationId xmlns:a16="http://schemas.microsoft.com/office/drawing/2014/main" id="{B8B9C9AD-0297-2B40-8205-4431CEAA2E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22445" y="2624094"/>
                  <a:ext cx="3707160" cy="3935997"/>
                </a:xfrm>
                <a:prstGeom prst="rect">
                  <a:avLst/>
                </a:prstGeom>
              </p:spPr>
            </p:pic>
          </p:grp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9586F127-013B-A84F-B1BB-939C73750F77}"/>
                  </a:ext>
                </a:extLst>
              </p:cNvPr>
              <p:cNvSpPr/>
              <p:nvPr/>
            </p:nvSpPr>
            <p:spPr>
              <a:xfrm>
                <a:off x="5369278" y="6333406"/>
                <a:ext cx="23998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" altLang="zh-TW" sz="1400" dirty="0">
                    <a:latin typeface="AdvOTea1a7398"/>
                  </a:rPr>
                  <a:t>Colored by its patient of origin</a:t>
                </a:r>
              </a:p>
            </p:txBody>
          </p:sp>
        </p:grp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9F097625-1F8B-0642-AA65-856ED8A71D6E}"/>
                </a:ext>
              </a:extLst>
            </p:cNvPr>
            <p:cNvSpPr/>
            <p:nvPr/>
          </p:nvSpPr>
          <p:spPr>
            <a:xfrm rot="1676399">
              <a:off x="6674003" y="3104879"/>
              <a:ext cx="642800" cy="838191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EBA55FCD-E392-5F49-A3D1-B604E99F9918}"/>
                </a:ext>
              </a:extLst>
            </p:cNvPr>
            <p:cNvSpPr/>
            <p:nvPr/>
          </p:nvSpPr>
          <p:spPr>
            <a:xfrm rot="4500000">
              <a:off x="7142910" y="3324094"/>
              <a:ext cx="415181" cy="92848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CE1B4AA8-C934-B647-B697-656F4BF22015}"/>
                </a:ext>
              </a:extLst>
            </p:cNvPr>
            <p:cNvSpPr/>
            <p:nvPr/>
          </p:nvSpPr>
          <p:spPr>
            <a:xfrm>
              <a:off x="7353567" y="3684482"/>
              <a:ext cx="735932" cy="722004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6B3149B-AE79-0B4B-AB64-0F5A041968DF}"/>
                </a:ext>
              </a:extLst>
            </p:cNvPr>
            <p:cNvSpPr/>
            <p:nvPr/>
          </p:nvSpPr>
          <p:spPr>
            <a:xfrm>
              <a:off x="7130059" y="3096987"/>
              <a:ext cx="41870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sz="1200" dirty="0">
                  <a:sym typeface="Wingdings" pitchFamily="2" charset="2"/>
                </a:rPr>
                <a:t>#75</a:t>
              </a:r>
              <a:endParaRPr lang="zh-TW" altLang="en-US" sz="1200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70811EA-84E3-0645-859A-901722E05123}"/>
                </a:ext>
              </a:extLst>
            </p:cNvPr>
            <p:cNvSpPr/>
            <p:nvPr/>
          </p:nvSpPr>
          <p:spPr>
            <a:xfrm>
              <a:off x="7366796" y="3324558"/>
              <a:ext cx="41870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sz="1200" dirty="0">
                  <a:sym typeface="Wingdings" pitchFamily="2" charset="2"/>
                </a:rPr>
                <a:t>#58</a:t>
              </a:r>
              <a:endParaRPr lang="zh-TW" altLang="en-US" sz="1200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8E9239A-2813-0344-AF1E-135BD46C14B6}"/>
                </a:ext>
              </a:extLst>
            </p:cNvPr>
            <p:cNvSpPr/>
            <p:nvPr/>
          </p:nvSpPr>
          <p:spPr>
            <a:xfrm>
              <a:off x="7827885" y="3544636"/>
              <a:ext cx="41870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sz="1200" dirty="0">
                  <a:sym typeface="Wingdings" pitchFamily="2" charset="2"/>
                </a:rPr>
                <a:t>#67</a:t>
              </a:r>
              <a:endParaRPr lang="zh-TW" altLang="en-US" sz="12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06036B4A-0C3C-E844-A001-6425B8BDB80B}"/>
                </a:ext>
              </a:extLst>
            </p:cNvPr>
            <p:cNvSpPr/>
            <p:nvPr/>
          </p:nvSpPr>
          <p:spPr>
            <a:xfrm rot="4500000">
              <a:off x="1753400" y="3289083"/>
              <a:ext cx="514936" cy="122901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DFC4526-C1C9-C646-A36E-CC99C7DF2BAD}"/>
                </a:ext>
              </a:extLst>
            </p:cNvPr>
            <p:cNvSpPr/>
            <p:nvPr/>
          </p:nvSpPr>
          <p:spPr>
            <a:xfrm>
              <a:off x="1171504" y="3601557"/>
              <a:ext cx="48500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sz="1200" dirty="0">
                  <a:sym typeface="Wingdings" pitchFamily="2" charset="2"/>
                </a:rPr>
                <a:t>CAFs</a:t>
              </a:r>
              <a:endParaRPr lang="zh-TW" altLang="en-US" sz="1200" dirty="0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88A30592-4826-E547-A799-5FDC352FD9F1}"/>
                </a:ext>
              </a:extLst>
            </p:cNvPr>
            <p:cNvSpPr/>
            <p:nvPr/>
          </p:nvSpPr>
          <p:spPr>
            <a:xfrm rot="5400000">
              <a:off x="1830699" y="2879682"/>
              <a:ext cx="441749" cy="79012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71255B31-1B44-584C-A453-7D2C96C25C31}"/>
                </a:ext>
              </a:extLst>
            </p:cNvPr>
            <p:cNvSpPr/>
            <p:nvPr/>
          </p:nvSpPr>
          <p:spPr>
            <a:xfrm>
              <a:off x="2374960" y="2997747"/>
              <a:ext cx="8899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sz="1200" dirty="0">
                  <a:sym typeface="Wingdings" pitchFamily="2" charset="2"/>
                </a:rPr>
                <a:t>Endothelial</a:t>
              </a:r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1354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Data Analysis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1353800" cy="5408892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ym typeface="Wingdings" pitchFamily="2" charset="2"/>
              </a:rPr>
              <a:t>Performance on other types of single-cell data (</a:t>
            </a:r>
            <a:r>
              <a:rPr kumimoji="1" lang="en-US" altLang="zh-TW" sz="2400" dirty="0">
                <a:solidFill>
                  <a:srgbClr val="00B050"/>
                </a:solidFill>
                <a:sym typeface="Wingdings" pitchFamily="2" charset="2"/>
              </a:rPr>
              <a:t>E.</a:t>
            </a:r>
            <a:r>
              <a:rPr kumimoji="1" lang="en-US" altLang="zh-TW" sz="2400" dirty="0">
                <a:sym typeface="Wingdings" pitchFamily="2" charset="2"/>
              </a:rPr>
              <a:t> and </a:t>
            </a:r>
            <a:r>
              <a:rPr kumimoji="1" lang="en-US" altLang="zh-TW" sz="2400" dirty="0">
                <a:solidFill>
                  <a:srgbClr val="00B050"/>
                </a:solidFill>
                <a:sym typeface="Wingdings" pitchFamily="2" charset="2"/>
              </a:rPr>
              <a:t>F.</a:t>
            </a:r>
            <a:r>
              <a:rPr kumimoji="1" lang="en-US" altLang="zh-TW" sz="2400" dirty="0">
                <a:sym typeface="Wingdings" pitchFamily="2" charset="2"/>
              </a:rPr>
              <a:t>)</a:t>
            </a: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Learn the parametric mapping from the </a:t>
            </a:r>
            <a:r>
              <a:rPr kumimoji="1" lang="en-US" altLang="zh-TW" sz="2000" dirty="0">
                <a:solidFill>
                  <a:srgbClr val="00B050"/>
                </a:solidFill>
                <a:sym typeface="Wingdings" pitchFamily="2" charset="2"/>
              </a:rPr>
              <a:t>F.</a:t>
            </a:r>
            <a:r>
              <a:rPr kumimoji="1" lang="en-US" altLang="zh-TW" sz="2000" dirty="0">
                <a:sym typeface="Wingdings" pitchFamily="2" charset="2"/>
              </a:rPr>
              <a:t> data and apply on the </a:t>
            </a:r>
            <a:r>
              <a:rPr kumimoji="1" lang="en-US" altLang="zh-TW" sz="2000" dirty="0">
                <a:solidFill>
                  <a:srgbClr val="00B050"/>
                </a:solidFill>
                <a:sym typeface="Wingdings" pitchFamily="2" charset="2"/>
              </a:rPr>
              <a:t>E.</a:t>
            </a:r>
            <a:r>
              <a:rPr kumimoji="1" lang="en-US" altLang="zh-TW" sz="2000" dirty="0">
                <a:sym typeface="Wingdings" pitchFamily="2" charset="2"/>
              </a:rPr>
              <a:t> data (project into two-dimensional space.)</a:t>
            </a: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All the 14 cell types were separated and CD4 T cells &amp; CD8 T cells are adjacent to each other.</a:t>
            </a: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The high quality of the mapping carried over on the H1 data.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3A581A2-3647-6748-9916-AF2EB97AC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44" y="3190554"/>
            <a:ext cx="4802121" cy="36921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E9611CC-9FA2-5C47-979D-C108D22E6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824" y="3310627"/>
            <a:ext cx="4772046" cy="355973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3AA0FBE-3DA4-1545-B2FD-03A899691B91}"/>
              </a:ext>
            </a:extLst>
          </p:cNvPr>
          <p:cNvSpPr/>
          <p:nvPr/>
        </p:nvSpPr>
        <p:spPr>
          <a:xfrm>
            <a:off x="5661443" y="3343707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sym typeface="Wingdings" pitchFamily="2" charset="2"/>
              </a:rPr>
              <a:t>H2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3A72ADE-EC81-3340-8034-A6582129B8F5}"/>
              </a:ext>
            </a:extLst>
          </p:cNvPr>
          <p:cNvSpPr/>
          <p:nvPr/>
        </p:nvSpPr>
        <p:spPr>
          <a:xfrm>
            <a:off x="10907844" y="3351194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sym typeface="Wingdings" pitchFamily="2" charset="2"/>
              </a:rPr>
              <a:t>H1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1661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5C49F695-EFC0-9F45-BF85-B798DF864DF2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b="1" dirty="0"/>
              <a:t>Summary</a:t>
            </a:r>
            <a:endParaRPr kumimoji="1"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006852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1353800" cy="5408892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ym typeface="Wingdings" pitchFamily="2" charset="2"/>
              </a:rPr>
              <a:t>SCVIS is developed for modeling and reducing dimensionality of single-cell gene expression data. </a:t>
            </a:r>
          </a:p>
          <a:p>
            <a:endParaRPr kumimoji="1" lang="en-US" altLang="zh-TW" sz="2400" dirty="0">
              <a:sym typeface="Wingdings" pitchFamily="2" charset="2"/>
            </a:endParaRPr>
          </a:p>
          <a:p>
            <a:r>
              <a:rPr kumimoji="1" lang="en-US" altLang="zh-TW" sz="2400" dirty="0">
                <a:sym typeface="Wingdings" pitchFamily="2" charset="2"/>
              </a:rPr>
              <a:t>SCVIS provides:</a:t>
            </a: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A low-D embeddings of high-D data while preserving global structure of the high-D measurements.</a:t>
            </a:r>
          </a:p>
          <a:p>
            <a:pPr lvl="1"/>
            <a:endParaRPr kumimoji="1" lang="en-US" altLang="zh-TW" sz="2000" dirty="0">
              <a:sym typeface="Wingdings" pitchFamily="2" charset="2"/>
            </a:endParaRPr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The log-likelihood as a measure of the quality (uncertainty) of the embedding.</a:t>
            </a:r>
          </a:p>
          <a:p>
            <a:pPr lvl="2"/>
            <a:r>
              <a:rPr kumimoji="1" lang="en-US" altLang="zh-TW" sz="1800" dirty="0">
                <a:sym typeface="Wingdings" pitchFamily="2" charset="2"/>
              </a:rPr>
              <a:t>Detecting outliers.</a:t>
            </a:r>
          </a:p>
          <a:p>
            <a:pPr lvl="2"/>
            <a:r>
              <a:rPr kumimoji="1" lang="en-US" altLang="zh-TW" sz="1800" dirty="0">
                <a:sym typeface="Wingdings" pitchFamily="2" charset="2"/>
              </a:rPr>
              <a:t>An indicator of further analysis for adjacent/overlapping region.</a:t>
            </a:r>
          </a:p>
          <a:p>
            <a:pPr lvl="2"/>
            <a:endParaRPr kumimoji="1" lang="en-US" altLang="zh-TW" sz="1800" dirty="0">
              <a:sym typeface="Wingdings" pitchFamily="2" charset="2"/>
            </a:endParaRPr>
          </a:p>
          <a:p>
            <a:r>
              <a:rPr kumimoji="1" lang="en-US" altLang="zh-TW" sz="2600" dirty="0">
                <a:sym typeface="Wingdings" pitchFamily="2" charset="2"/>
              </a:rPr>
              <a:t>Compare with other methods, SCVIS can generate a non-linear and interpretable result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4102271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5C49F695-EFC0-9F45-BF85-B798DF864DF2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b="1" dirty="0"/>
              <a:t>Appendix</a:t>
            </a:r>
            <a:endParaRPr kumimoji="1"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21773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Variational Autoencoder (VAE)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8F55D38-F7CA-E04C-8CD3-78316EAD35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9108"/>
                <a:ext cx="11221995" cy="540889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| </m:t>
                        </m:r>
                        <m:sSub>
                          <m:sSub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kumimoji="1" lang="en-US" altLang="zh-TW" sz="2000" dirty="0"/>
                  <a:t>.  (In general, no limitation) </a:t>
                </a:r>
              </a:p>
              <a:p>
                <a:r>
                  <a:rPr kumimoji="1" lang="en-US" altLang="zh-TW" sz="2000" dirty="0"/>
                  <a:t>Prior: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sz="20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kumimoji="1" lang="en-US" altLang="zh-TW" sz="20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kumimoji="1" lang="en-US" altLang="zh-TW" sz="2000" dirty="0"/>
              </a:p>
              <a:p>
                <a:pPr lvl="1"/>
                <a:r>
                  <a:rPr kumimoji="1" lang="en-US" altLang="zh-TW" sz="1800" dirty="0"/>
                  <a:t>Concept: Provided powerful function approximations (e.g. neural network), we can imagine the network using its first few layers to map the normally distributed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1" lang="en-US" altLang="zh-TW" sz="1800" dirty="0"/>
                  <a:t> to latent values with exactly the right statistics. Then it can use later layers to map those latent layers to the real data.</a:t>
                </a:r>
                <a:endParaRPr kumimoji="1" lang="en-US" altLang="zh-TW" sz="2000" b="0" dirty="0"/>
              </a:p>
              <a:p>
                <a:r>
                  <a:rPr kumimoji="1" lang="en-US" altLang="zh-TW" sz="2000" b="0" dirty="0"/>
                  <a:t>Likelihood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1" lang="en-US" altLang="zh-TW" sz="2000" b="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kumimoji="1" lang="en-US" altLang="zh-TW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TW" sz="20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TW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kumimoji="1" lang="en-US" altLang="zh-TW" sz="20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; </m:t>
                            </m:r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kumimoji="1" lang="en-US" altLang="zh-TW" sz="2000" dirty="0"/>
              </a:p>
              <a:p>
                <a:endParaRPr kumimoji="1" lang="en-US" altLang="zh-TW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8F55D38-F7CA-E04C-8CD3-78316EAD35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9108"/>
                <a:ext cx="11221995" cy="5408892"/>
              </a:xfrm>
              <a:blipFill>
                <a:blip r:embed="rId3"/>
                <a:stretch>
                  <a:fillRect l="-452" t="-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0AD1B572-5FFC-B242-9F26-5D2C6B1CF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551" y="3693280"/>
            <a:ext cx="3640899" cy="29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03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4011BC2A-1EEC-1143-AFAC-7C5CC26846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49108"/>
                <a:ext cx="11353799" cy="50323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TW" sz="2000" b="0" dirty="0"/>
                  <a:t>Some important property</a:t>
                </a:r>
              </a:p>
              <a:p>
                <a:pPr lvl="1"/>
                <a:r>
                  <a:rPr kumimoji="1" lang="en-US" altLang="zh-TW" sz="1800" dirty="0"/>
                  <a:t>Generate a linear combination of current </a:t>
                </a:r>
                <a:r>
                  <a:rPr kumimoji="1" lang="en-US" altLang="zh-TW" sz="1800" dirty="0" err="1"/>
                  <a:t>datapoints</a:t>
                </a:r>
                <a:r>
                  <a:rPr kumimoji="1" lang="en-US" altLang="zh-TW" sz="1800" dirty="0"/>
                  <a:t> in the database.</a:t>
                </a:r>
              </a:p>
              <a:p>
                <a:pPr lvl="1"/>
                <a:r>
                  <a:rPr kumimoji="1" lang="en-US" altLang="zh-TW" sz="1800" dirty="0"/>
                  <a:t>Provide a buffer area (sigma of </a:t>
                </a:r>
                <a14:m>
                  <m:oMath xmlns:m="http://schemas.openxmlformats.org/officeDocument/2006/math">
                    <m:r>
                      <a:rPr kumimoji="1" lang="en-US" altLang="zh-TW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kumimoji="1" lang="en-US" altLang="zh-TW" sz="1800" dirty="0"/>
                  <a:t>) in estimating current image. (Autoencoder does not provide this buffer.)</a:t>
                </a:r>
              </a:p>
              <a:p>
                <a:pPr lvl="1"/>
                <a:endParaRPr kumimoji="1" lang="en-US" altLang="zh-TW" sz="1800" dirty="0"/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4011BC2A-1EEC-1143-AFAC-7C5CC2684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49108"/>
                <a:ext cx="11353799" cy="5032375"/>
              </a:xfrm>
              <a:prstGeom prst="rect">
                <a:avLst/>
              </a:prstGeom>
              <a:blipFill>
                <a:blip r:embed="rId3"/>
                <a:stretch>
                  <a:fillRect l="-447" t="-12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Variational Autoencoder (VAE)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3351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4011BC2A-1EEC-1143-AFAC-7C5CC26846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49108"/>
                <a:ext cx="11353799" cy="54953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TW" sz="2000" b="0" dirty="0"/>
                  <a:t>The Derivation from the </a:t>
                </a:r>
                <a:r>
                  <a:rPr kumimoji="1" lang="en-US" altLang="zh-TW" sz="2000" dirty="0"/>
                  <a:t>Variational Inference</a:t>
                </a:r>
              </a:p>
              <a:p>
                <a:pPr lvl="1"/>
                <a:r>
                  <a:rPr kumimoji="1" lang="en-US" altLang="zh-TW" sz="2000" dirty="0">
                    <a:solidFill>
                      <a:schemeClr val="bg1">
                        <a:lumMod val="50000"/>
                      </a:schemeClr>
                    </a:solidFill>
                  </a:rPr>
                  <a:t>Model evidence</a:t>
                </a:r>
                <a14:m>
                  <m:oMath xmlns:m="http://schemas.openxmlformats.org/officeDocument/2006/math">
                    <m:r>
                      <a:rPr kumimoji="1" lang="en-US" altLang="zh-TW" sz="20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kumimoji="1" lang="en-US" altLang="zh-TW" sz="20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TW" sz="20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kumimoji="1" lang="en-US" altLang="zh-TW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kumimoji="1" lang="en-US" altLang="zh-TW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TW" sz="20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kumimoji="1" lang="en-US" altLang="zh-TW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TW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TW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; </m:t>
                            </m:r>
                            <m:r>
                              <a:rPr kumimoji="1" lang="en-US" altLang="zh-TW" sz="20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TW" sz="20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kumimoji="1" lang="zh-TW" altLang="en-US" sz="2000" b="0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nary>
                    <m:r>
                      <a:rPr kumimoji="1"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kumimoji="1"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TW" sz="200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kumimoji="1"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TW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kumimoji="1"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zh-TW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TW" sz="2000" i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b="1" i="1" smtClean="0">
                                            <a:latin typeface="Cambria Math" panose="02040503050406030204" pitchFamily="18" charset="0"/>
                                          </a:rPr>
                                          <m:t>,   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f>
                                  <m:f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,   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  <m:r>
                                  <a:rPr kumimoji="1" lang="en-US" altLang="zh-TW" sz="2000" b="1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f>
                                  <m:fPr>
                                    <m:ctrlP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TW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kumimoji="1"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,   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,   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TW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nary>
                    <m:r>
                      <a:rPr kumimoji="1" lang="en-US" altLang="zh-TW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2000" b="1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kumimoji="1" lang="en-US" altLang="zh-TW" sz="2000" b="1" dirty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,   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,   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TW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TW" sz="2000" b="1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kumimoji="1" lang="en-US" altLang="zh-TW" sz="2000" b="1" dirty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,   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TW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b="1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TW" sz="20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TW" sz="2000" b="1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kumimoji="1" lang="en-US" altLang="zh-TW" sz="2000" b="1" dirty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,   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TW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𝒁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TW" sz="2000" b="1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kumimoji="1" lang="en-US" altLang="zh-TW" sz="2000" b="1" dirty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TW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b="1" i="1">
                                        <a:latin typeface="Cambria Math" panose="02040503050406030204" pitchFamily="18" charset="0"/>
                                      </a:rPr>
                                      <m:t>,   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𝒁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kumimoji="1" lang="en-US" altLang="zh-TW" sz="2000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kumimoji="1" lang="en-US" altLang="zh-TW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𝒁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nary>
                    <m:r>
                      <a:rPr kumimoji="1" lang="en-US" altLang="zh-TW" sz="2000" b="1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kumimoji="1" lang="en-US" altLang="zh-TW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𝒁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𝒁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nary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𝒁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𝒁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b="1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b="1" i="1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kumimoji="1" lang="en-US" altLang="zh-TW" sz="2000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TW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kumimoji="1" lang="en-US" altLang="zh-TW" sz="2000" b="0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</m:d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TW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zh-TW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TW" sz="20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TW" sz="20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kumimoji="1" lang="en-US" altLang="zh-TW" sz="20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kumimoji="1" lang="en-US" altLang="zh-TW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kumimoji="1" lang="en-US" altLang="zh-TW" sz="2000" dirty="0"/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4011BC2A-1EEC-1143-AFAC-7C5CC2684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49108"/>
                <a:ext cx="11353799" cy="5495389"/>
              </a:xfrm>
              <a:prstGeom prst="rect">
                <a:avLst/>
              </a:prstGeom>
              <a:blipFill>
                <a:blip r:embed="rId3"/>
                <a:stretch>
                  <a:fillRect l="-447" t="-1152" b="-23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Variational Autoencoder (VAE)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7085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4011BC2A-1EEC-1143-AFAC-7C5CC26846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1449108"/>
                <a:ext cx="11011422" cy="50323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TW" sz="2000" b="0" dirty="0"/>
                  <a:t>The Reparametrized Trick in Math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TW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</m:d>
                    <m:r>
                      <a:rPr kumimoji="1"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TW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kumimoji="1" lang="en-US" altLang="zh-TW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nary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It’s very difficult to compute because the integral is typically unknown and the parameters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kumimoji="1" lang="el-GR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are of the distribution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kumimoji="1"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kumimoji="1" lang="en-US" altLang="zh-TW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TW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TW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kumimoji="1" lang="en-US" altLang="zh-TW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TW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stochastic</m:t>
                    </m:r>
                    <m:r>
                      <a:rPr kumimoji="1" lang="en-US" altLang="zh-TW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TW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We cannot guarantee the result to be an expectation form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which is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distributed, and that cannot be approximated by the W.L.L.N and Monte Carlo Simulation later.</a:t>
                </a:r>
                <a:endParaRPr kumimoji="1" lang="el-GR" altLang="zh-TW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kumimoji="1" lang="en-US" altLang="zh-TW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kumimoji="1" lang="en-US" altLang="zh-TW" sz="2000" dirty="0">
                    <a:ea typeface="Cambria Math" panose="02040503050406030204" pitchFamily="18" charset="0"/>
                  </a:rPr>
                  <a:t>However, with the reparametrized trick, </a:t>
                </a:r>
              </a:p>
              <a:p>
                <a:pPr marL="457200" lvl="1" indent="0">
                  <a:buNone/>
                </a:pPr>
                <a:r>
                  <a:rPr kumimoji="1" lang="en-US" altLang="zh-TW" sz="2000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sSub>
                      <m:sSubPr>
                        <m:ctrlPr>
                          <a:rPr kumimoji="1"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TW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(0,  1)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  <m:e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  <m: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TW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TW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</m:d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</m:d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  <m:e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  <m: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TW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TW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</m:d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  <m:r>
                          <a:rPr kumimoji="1"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(0,1)</m:t>
                        </m:r>
                        <m:r>
                          <a:rPr kumimoji="1"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zh-TW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nary>
                  </m:oMath>
                </a14:m>
                <a:endParaRPr kumimoji="1" lang="en-US" altLang="zh-TW" sz="20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kumimoji="1" lang="en-US" altLang="zh-TW" sz="2000" b="0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  <m:e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  <m: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TW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TW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</m:d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  <m:r>
                          <a:rPr kumimoji="1"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(0,1)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nary>
                    <m:r>
                      <a:rPr kumimoji="1" lang="en-US" altLang="zh-TW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TW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(0,  1)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  <m:e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  <m: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TW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TW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</m:d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TW" sz="20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kumimoji="1" lang="en-US" altLang="zh-TW" sz="2000" b="1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>
                    <a:solidFill>
                      <a:schemeClr val="tx1"/>
                    </a:solidFill>
                  </a:rPr>
                  <a:t> It then can be approximated by W.L.L.N and Monte Carlo Simulation.</a:t>
                </a:r>
              </a:p>
            </p:txBody>
          </p:sp>
        </mc:Choice>
        <mc:Fallback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4011BC2A-1EEC-1143-AFAC-7C5CC2684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449108"/>
                <a:ext cx="11011422" cy="5032375"/>
              </a:xfrm>
              <a:prstGeom prst="rect">
                <a:avLst/>
              </a:prstGeom>
              <a:blipFill>
                <a:blip r:embed="rId3"/>
                <a:stretch>
                  <a:fillRect l="-461" t="-60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Variational Autoencoder (VAE)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5727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Variational Autoencoder (VAE)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8F55D38-F7CA-E04C-8CD3-78316EAD35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9108"/>
                <a:ext cx="11221995" cy="5408892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000" dirty="0"/>
                  <a:t>What does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kumimoji="1" lang="en-US" altLang="zh-TW" sz="2000" dirty="0"/>
                  <a:t> look like?</a:t>
                </a:r>
              </a:p>
              <a:p>
                <a:pPr lvl="1"/>
                <a:r>
                  <a:rPr kumimoji="1" lang="en-US" altLang="zh-TW" sz="2000" dirty="0"/>
                  <a:t>Finite Gaussian Mixture Model (in GMM) vs. Infinite Gaussian Mixture Model (in VAE)</a:t>
                </a:r>
                <a:endParaRPr kumimoji="1" lang="en-US" altLang="zh-TW" sz="16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8F55D38-F7CA-E04C-8CD3-78316EAD35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9108"/>
                <a:ext cx="11221995" cy="5408892"/>
              </a:xfrm>
              <a:blipFill>
                <a:blip r:embed="rId3"/>
                <a:stretch>
                  <a:fillRect l="-452" t="-11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E87C600B-6352-0B42-B1FA-B88CC1CFA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89" y="2384562"/>
            <a:ext cx="5229036" cy="404095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AD3D5FC-D711-9149-8156-57E48D30B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3" y="2429532"/>
            <a:ext cx="5527149" cy="4042800"/>
          </a:xfrm>
          <a:prstGeom prst="rect">
            <a:avLst/>
          </a:prstGeom>
        </p:spPr>
      </p:pic>
      <p:sp>
        <p:nvSpPr>
          <p:cNvPr id="7" name="向右箭號 6">
            <a:extLst>
              <a:ext uri="{FF2B5EF4-FFF2-40B4-BE49-F238E27FC236}">
                <a16:creationId xmlns:a16="http://schemas.microsoft.com/office/drawing/2014/main" id="{FF99F2F9-87FB-1C4B-9031-9DBC8C107990}"/>
              </a:ext>
            </a:extLst>
          </p:cNvPr>
          <p:cNvSpPr/>
          <p:nvPr/>
        </p:nvSpPr>
        <p:spPr>
          <a:xfrm>
            <a:off x="5412325" y="4090086"/>
            <a:ext cx="1036872" cy="513591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78E5602-25D1-BD4C-BF77-C0F892168189}"/>
                  </a:ext>
                </a:extLst>
              </p:cNvPr>
              <p:cNvSpPr txBox="1"/>
              <p:nvPr/>
            </p:nvSpPr>
            <p:spPr>
              <a:xfrm>
                <a:off x="4846491" y="4609068"/>
                <a:ext cx="2172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What if 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kumimoji="1" lang="en-US" altLang="zh-TW" sz="1400" dirty="0"/>
                  <a:t> is a continuous function?</a:t>
                </a:r>
                <a:endParaRPr kumimoji="1" lang="zh-TW" altLang="en-US" sz="1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78E5602-25D1-BD4C-BF77-C0F892168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491" y="4609068"/>
                <a:ext cx="2172148" cy="523220"/>
              </a:xfrm>
              <a:prstGeom prst="rect">
                <a:avLst/>
              </a:prstGeom>
              <a:blipFill>
                <a:blip r:embed="rId6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918C54C2-C3BB-134F-9402-4C330474C789}"/>
              </a:ext>
            </a:extLst>
          </p:cNvPr>
          <p:cNvCxnSpPr>
            <a:cxnSpLocks/>
          </p:cNvCxnSpPr>
          <p:nvPr/>
        </p:nvCxnSpPr>
        <p:spPr>
          <a:xfrm>
            <a:off x="10194324" y="5770605"/>
            <a:ext cx="543698" cy="6301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44F4074F-C7C2-434A-B9F1-AA63BAAC31AD}"/>
                  </a:ext>
                </a:extLst>
              </p:cNvPr>
              <p:cNvSpPr txBox="1"/>
              <p:nvPr/>
            </p:nvSpPr>
            <p:spPr>
              <a:xfrm>
                <a:off x="7836381" y="6373476"/>
                <a:ext cx="43720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400" dirty="0"/>
                  <a:t>These mappings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kumimoji="1" lang="en-US" altLang="zh-TW" sz="14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zh-TW" sz="1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kumimoji="1" lang="en-US" altLang="zh-TW" sz="1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1400" dirty="0"/>
                  <a:t>) and their shapes of </a:t>
                </a:r>
                <a14:m>
                  <m:oMath xmlns:m="http://schemas.openxmlformats.org/officeDocument/2006/math">
                    <m:r>
                      <a:rPr kumimoji="1" lang="en-US" altLang="zh-TW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1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| </m:t>
                        </m:r>
                        <m:sSub>
                          <m:sSubPr>
                            <m:ctrlPr>
                              <a:rPr kumimoji="1" lang="en-US" altLang="zh-TW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1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1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4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kumimoji="1" lang="en-US" altLang="zh-TW" sz="14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zh-TW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kumimoji="1" lang="en-US" altLang="zh-TW" sz="1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1400" dirty="0"/>
                  <a:t>) are approximated by the neural network.</a:t>
                </a:r>
                <a:endParaRPr kumimoji="1" lang="zh-TW" altLang="en-US" sz="1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44F4074F-C7C2-434A-B9F1-AA63BAAC3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381" y="6373476"/>
                <a:ext cx="4372087" cy="523220"/>
              </a:xfrm>
              <a:prstGeom prst="rect">
                <a:avLst/>
              </a:prstGeom>
              <a:blipFill>
                <a:blip r:embed="rId7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432926EC-3343-F54C-90A2-ACB57872471D}"/>
              </a:ext>
            </a:extLst>
          </p:cNvPr>
          <p:cNvCxnSpPr>
            <a:cxnSpLocks/>
          </p:cNvCxnSpPr>
          <p:nvPr/>
        </p:nvCxnSpPr>
        <p:spPr>
          <a:xfrm>
            <a:off x="9673744" y="5560490"/>
            <a:ext cx="1064278" cy="8402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620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4011BC2A-1EEC-1143-AFAC-7C5CC26846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49108"/>
                <a:ext cx="11221995" cy="50323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TW" sz="2000" dirty="0"/>
                  <a:t>Goal: Let the model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kumimoji="1" lang="en-US" altLang="zh-TW" sz="2000" dirty="0"/>
                  <a:t> be representative of the entire target dataset.</a:t>
                </a:r>
              </a:p>
              <a:p>
                <a:r>
                  <a:rPr kumimoji="1" lang="en-US" altLang="zh-TW" sz="2000" dirty="0"/>
                  <a:t>Concept: </a:t>
                </a:r>
              </a:p>
              <a:p>
                <a:pPr lvl="1"/>
                <a:r>
                  <a:rPr kumimoji="1" lang="en-US" altLang="zh-TW" sz="2000" dirty="0"/>
                  <a:t>Maximize the probability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 in the training set under the entire generative process with respect to </a:t>
                </a:r>
                <a14:m>
                  <m:oMath xmlns:m="http://schemas.openxmlformats.org/officeDocument/2006/math">
                    <m:r>
                      <a:rPr kumimoji="1" lang="en-US" altLang="zh-TW" sz="20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kumimoji="1" lang="en-US" altLang="zh-TW" sz="2000" dirty="0"/>
                  <a:t>.</a:t>
                </a:r>
              </a:p>
              <a:p>
                <a:pPr lvl="1"/>
                <a:endParaRPr kumimoji="1" lang="en-US" altLang="zh-TW" sz="2000" dirty="0"/>
              </a:p>
              <a:p>
                <a:pPr lvl="1"/>
                <a:r>
                  <a:rPr kumimoji="1" lang="en-US" altLang="zh-TW" sz="2000" dirty="0"/>
                  <a:t>Optimize </a:t>
                </a:r>
                <a14:m>
                  <m:oMath xmlns:m="http://schemas.openxmlformats.org/officeDocument/2006/math">
                    <m:r>
                      <a:rPr kumimoji="1" lang="en-US" altLang="zh-TW" sz="20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kumimoji="1" lang="en-US" altLang="zh-TW" sz="2000" dirty="0"/>
                  <a:t> </a:t>
                </a:r>
                <a:r>
                  <a:rPr kumimoji="1" lang="en-US" altLang="zh-TW" sz="2000" dirty="0" err="1"/>
                  <a:t>s.t.</a:t>
                </a:r>
                <a:r>
                  <a:rPr kumimoji="1" lang="en-US" altLang="zh-TW" sz="2000" dirty="0"/>
                  <a:t> we can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sz="20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2000" dirty="0"/>
                  <a:t> and with high probability,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2000" dirty="0"/>
                  <a:t> will be like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 in our dataset.</a:t>
                </a:r>
              </a:p>
              <a:p>
                <a:pPr marL="0" indent="0">
                  <a:buNone/>
                </a:pPr>
                <a:endParaRPr kumimoji="1" lang="en-US" altLang="zh-TW" sz="2000" dirty="0"/>
              </a:p>
              <a:p>
                <a:r>
                  <a:rPr kumimoji="1" lang="en-US" altLang="zh-TW" sz="2000" dirty="0"/>
                  <a:t>Interest: Maximize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/>
                  <a:t> MLE of </a:t>
                </a:r>
                <a14:m>
                  <m:oMath xmlns:m="http://schemas.openxmlformats.org/officeDocument/2006/math">
                    <m:r>
                      <a:rPr kumimoji="1" lang="en-US" altLang="zh-TW" sz="20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kumimoji="1" lang="en-US" altLang="zh-TW" sz="2000" dirty="0"/>
              </a:p>
              <a:p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kumimoji="1" lang="en-US" altLang="zh-TW" sz="2000" dirty="0"/>
                  <a:t> cannot be handled directly due to the complex model and the integration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.</a:t>
                </a:r>
              </a:p>
              <a:p>
                <a:r>
                  <a:rPr kumimoji="1" lang="en-US" altLang="zh-TW" sz="2000" dirty="0"/>
                  <a:t>Variational Inference (VI)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/>
                  <a:t> Find an approximation for the model evidence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TW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TW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TW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; </m:t>
                            </m:r>
                            <m:r>
                              <a:rPr kumimoji="1" lang="en-US" altLang="zh-TW" sz="2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</m:func>
                    <m:r>
                      <a:rPr kumimoji="1" lang="en-US" altLang="zh-TW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en-US" altLang="zh-TW" sz="2000" dirty="0"/>
                  <a:t> Additionally, VI can also provide an estimate to the posterior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TW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0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kumimoji="1" lang="en-US" altLang="zh-TW" sz="20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TW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TW" sz="20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TW" sz="20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TW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kumimoji="1" lang="en-US" altLang="zh-TW" sz="20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kumimoji="1" lang="en-US" altLang="zh-TW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000" dirty="0"/>
                  <a:t>.</a:t>
                </a:r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4011BC2A-1EEC-1143-AFAC-7C5CC2684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49108"/>
                <a:ext cx="11221995" cy="5032375"/>
              </a:xfrm>
              <a:prstGeom prst="rect">
                <a:avLst/>
              </a:prstGeom>
              <a:blipFill>
                <a:blip r:embed="rId3"/>
                <a:stretch>
                  <a:fillRect l="-452" t="-1259" r="-9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Variational Autoencoder (VAE)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4031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4011BC2A-1EEC-1143-AFAC-7C5CC26846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391234"/>
                <a:ext cx="11778205" cy="56230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TW" sz="1800" dirty="0"/>
                  <a:t>By variational inference: </a:t>
                </a:r>
              </a:p>
              <a:p>
                <a:pPr marL="0" indent="0">
                  <a:buNone/>
                </a:pPr>
                <a:r>
                  <a:rPr kumimoji="1" lang="en-US" altLang="zh-TW" sz="1800" dirty="0">
                    <a:solidFill>
                      <a:schemeClr val="bg1">
                        <a:lumMod val="50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sz="18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TW" sz="18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kumimoji="1" lang="en-US" altLang="zh-TW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kumimoji="1" lang="en-US" altLang="zh-TW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TW" sz="18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18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kumimoji="1" lang="en-US" altLang="zh-TW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TW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18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TW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TW" sz="18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18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; </m:t>
                            </m:r>
                            <m: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</m:func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kumimoji="1"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18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</m:d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TW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zh-TW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kumimoji="1" lang="en-US" altLang="zh-TW" sz="18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kumimoji="1" lang="en-US" altLang="zh-TW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kumimoji="1" lang="en-US" altLang="zh-TW" sz="1800" dirty="0"/>
              </a:p>
              <a:p>
                <a:pPr marL="0" indent="0">
                  <a:buNone/>
                </a:pPr>
                <a:r>
                  <a:rPr kumimoji="1" lang="en-US" altLang="zh-TW" sz="1800" dirty="0"/>
                  <a:t>     where </a:t>
                </a:r>
                <a14:m>
                  <m:oMath xmlns:m="http://schemas.openxmlformats.org/officeDocument/2006/math">
                    <m:r>
                      <a:rPr kumimoji="1" lang="en-US" altLang="zh-TW" sz="18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18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1800" dirty="0"/>
                  <a:t> can be any kind of distribution.</a:t>
                </a:r>
              </a:p>
              <a:p>
                <a:r>
                  <a:rPr kumimoji="1" lang="en-US" altLang="zh-TW" sz="1800" dirty="0"/>
                  <a:t>Since we are interesting in inferring 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kumimoji="1" lang="en-US" altLang="zh-TW" sz="18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kumimoji="1" lang="en-US" altLang="zh-TW" sz="1800" dirty="0"/>
                  <a:t> &amp; 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kumimoji="1" lang="en-US" altLang="zh-TW" sz="18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1800" dirty="0"/>
                  <a:t> Let 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1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1800" dirty="0"/>
                  <a:t>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kumimoji="1" lang="en-US" altLang="zh-TW" sz="1800" dirty="0"/>
              </a:p>
              <a:p>
                <a:pPr marL="0" indent="0">
                  <a:buNone/>
                </a:pPr>
                <a:r>
                  <a:rPr kumimoji="1" lang="en-US" altLang="zh-TW" sz="1800" dirty="0"/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TW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18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TW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8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kumimoji="1"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TW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kumimoji="1" lang="en-US" altLang="zh-TW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kumimoji="1" lang="en-US" altLang="zh-TW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kumimoji="1"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TW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</m:d>
                    <m:r>
                      <a:rPr kumimoji="1" lang="en-US" altLang="zh-TW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TW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TW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TW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TW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TW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TW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zh-TW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kumimoji="1" lang="en-US" altLang="zh-TW" sz="18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kumimoji="1" lang="en-US" altLang="zh-TW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kumimoji="1" lang="en-US" altLang="zh-TW" sz="1800" dirty="0"/>
                  <a:t> </a:t>
                </a:r>
              </a:p>
              <a:p>
                <a:pPr marL="0" indent="0">
                  <a:buNone/>
                </a:pPr>
                <a:endParaRPr kumimoji="1" lang="en-US" altLang="zh-TW" sz="1800" dirty="0"/>
              </a:p>
              <a:p>
                <a:r>
                  <a:rPr kumimoji="1" lang="en-US" altLang="zh-TW" sz="1800" dirty="0"/>
                  <a:t>Cost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TW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kumimoji="1" lang="en-US" altLang="zh-TW" sz="1800" dirty="0"/>
              </a:p>
              <a:p>
                <a:r>
                  <a:rPr kumimoji="1" lang="en-US" altLang="zh-TW" sz="1800" dirty="0"/>
                  <a:t>Maximize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TW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kumimoji="1" lang="en-US" altLang="zh-TW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kumimoji="1" lang="en-US" altLang="zh-TW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18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kumimoji="1" lang="en-US" altLang="zh-TW" sz="1800" dirty="0"/>
                  <a:t> 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TW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kumimoji="1" lang="en-US" altLang="zh-TW" sz="1800" dirty="0"/>
              </a:p>
              <a:p>
                <a:r>
                  <a:rPr kumimoji="1" lang="en-US" altLang="zh-TW" sz="1800" dirty="0"/>
                  <a:t>Here, introducing another NN with parameters 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kumimoji="1" lang="en-US" altLang="zh-TW" sz="1800" dirty="0"/>
                  <a:t> and let </a:t>
                </a:r>
                <a14:m>
                  <m:oMath xmlns:m="http://schemas.openxmlformats.org/officeDocument/2006/math">
                    <m:r>
                      <a:rPr kumimoji="1" lang="en-US" altLang="zh-TW" sz="1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TW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kumimoji="1" lang="en-US" altLang="zh-TW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kumimoji="1" lang="en-US" altLang="zh-TW" sz="1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TW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kumimoji="1" lang="en-US" altLang="zh-TW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</m:d>
                  </m:oMath>
                </a14:m>
                <a:r>
                  <a:rPr kumimoji="1" lang="en-US" altLang="zh-TW" sz="1800" dirty="0"/>
                  <a:t> and </a:t>
                </a:r>
              </a:p>
              <a:p>
                <a:pPr marL="0" indent="0">
                  <a:buNone/>
                </a:pPr>
                <a:r>
                  <a:rPr kumimoji="1" lang="en-US" altLang="zh-TW" sz="1800" dirty="0"/>
                  <a:t>   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kumimoji="1" lang="en-US" altLang="zh-TW" sz="1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TW" sz="1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kumimoji="1" lang="en-US" altLang="zh-TW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TW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kumimoji="1" lang="en-US" altLang="zh-TW" sz="1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kumimoji="1" lang="en-US" altLang="zh-TW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TW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kumimoji="1" lang="en-US" altLang="zh-TW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</m:d>
                  </m:oMath>
                </a14:m>
                <a:r>
                  <a:rPr kumimoji="1" lang="en-US" altLang="zh-TW" sz="1800" dirty="0"/>
                  <a:t> be the family of 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kumimoji="1" lang="en-US" altLang="zh-TW" sz="18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18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𝑑𝑖𝑎𝑔</m:t>
                        </m:r>
                        <m:d>
                          <m:dPr>
                            <m:ctrlPr>
                              <a:rPr kumimoji="1" lang="en-US" altLang="zh-TW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TW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8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TW" sz="18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endParaRPr kumimoji="1" lang="en-US" altLang="zh-TW" sz="1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TW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kumimoji="1" lang="en-US" altLang="zh-TW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kumimoji="1" lang="en-US" altLang="zh-TW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TW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</m:d>
                        <m:r>
                          <a:rPr kumimoji="1" lang="en-US" altLang="zh-TW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kumimoji="1" lang="en-US" altLang="zh-TW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kumimoji="1" lang="en-US" altLang="zh-TW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zh-TW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kumimoji="1" lang="en-US" altLang="zh-TW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1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</m:d>
                        <m: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zh-TW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kumimoji="1" lang="en-US" altLang="zh-TW" sz="1800" dirty="0"/>
              </a:p>
              <a:p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)||</m:t>
                        </m:r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kumimoji="1"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kumimoji="1"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kumimoji="1"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kumimoji="1"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Sup>
                          <m:sSubSupPr>
                            <m:ctrlP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TW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kumimoji="1" lang="en-US" altLang="zh-TW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sz="18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det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kumimoji="1" lang="en-US" altLang="zh-TW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TW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kumimoji="1" lang="en-US" altLang="zh-TW" sz="1800" b="0" i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TW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kumimoji="1" lang="en-US" altLang="zh-TW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sz="18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det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kumimoji="1" lang="en-US" altLang="zh-TW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TW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kumimoji="1" lang="en-US" altLang="zh-TW" sz="1800" b="0" i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TW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kumimoji="1" lang="en-US" altLang="zh-TW" sz="1800" dirty="0"/>
              </a:p>
              <a:p>
                <a:r>
                  <a:rPr kumimoji="1" lang="en-US" altLang="zh-TW" sz="1800" dirty="0"/>
                  <a:t>Thus, </a:t>
                </a:r>
                <a14:m>
                  <m:oMath xmlns:m="http://schemas.openxmlformats.org/officeDocument/2006/math">
                    <m:r>
                      <a:rPr kumimoji="1" lang="en-US" altLang="zh-TW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</m:d>
                        <m: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zh-TW" sz="1800" b="0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800" b="0" i="1" smtClean="0">
                                <a:latin typeface="Cambria Math" panose="02040503050406030204" pitchFamily="18" charset="0"/>
                              </a:rPr>
                              <m:t>𝑑𝑖𝑎𝑔</m:t>
                            </m:r>
                            <m:d>
                              <m:dPr>
                                <m:ctrlP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8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kumimoji="1" lang="en-US" altLang="zh-TW" sz="1800" b="1" i="1" smtClean="0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1800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1800" b="1" i="1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800" b="1" i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kumimoji="1" lang="en-US" altLang="zh-TW" sz="1800" b="1" i="1" smtClean="0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TW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1800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1800" b="1" i="1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TW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8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TW" sz="18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TW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kumimoji="1"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TW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det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1" lang="en-US" altLang="zh-TW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TW" sz="1800" b="0" i="1" smtClean="0">
                                            <a:latin typeface="Cambria Math" panose="02040503050406030204" pitchFamily="18" charset="0"/>
                                          </a:rPr>
                                          <m:t>𝑑𝑖𝑎𝑔</m:t>
                                        </m:r>
                                        <m:d>
                                          <m:dPr>
                                            <m:ctrlPr>
                                              <a:rPr kumimoji="1" lang="en-US" altLang="zh-TW" sz="18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TW" sz="18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TW" sz="18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𝝈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TW" sz="18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kumimoji="1" lang="en-US" altLang="zh-TW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TW" sz="1800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TW" sz="1800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𝑿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TW" sz="1800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𝒏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kumimoji="1"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d>
                    <m:r>
                      <a:rPr kumimoji="1"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1800" dirty="0"/>
                  <a:t> It has an analytical form, so does its gradient.</a:t>
                </a:r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4011BC2A-1EEC-1143-AFAC-7C5CC2684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1234"/>
                <a:ext cx="11778205" cy="5623024"/>
              </a:xfrm>
              <a:prstGeom prst="rect">
                <a:avLst/>
              </a:prstGeom>
              <a:blipFill>
                <a:blip r:embed="rId3"/>
                <a:stretch>
                  <a:fillRect l="-323" t="-1354" b="-250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Variational Autoencoder (VAE)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529D799-BCAB-C14F-8536-A16B6142C290}"/>
                  </a:ext>
                </a:extLst>
              </p:cNvPr>
              <p:cNvSpPr/>
              <p:nvPr/>
            </p:nvSpPr>
            <p:spPr>
              <a:xfrm>
                <a:off x="4007672" y="3098552"/>
                <a:ext cx="18390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kumimoji="1"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a:rPr kumimoji="1" lang="en-US" altLang="zh-TW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TW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kumimoji="1" lang="en-US" altLang="zh-TW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TW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529D799-BCAB-C14F-8536-A16B6142C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672" y="3098552"/>
                <a:ext cx="183909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401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4011BC2A-1EEC-1143-AFAC-7C5CC26846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1449108"/>
                <a:ext cx="11249416" cy="54088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TW" sz="2000" b="0" dirty="0"/>
                  <a:t>By the Monte Carlo Simulation, and W.L.L.N,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TW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en-US" altLang="zh-TW" sz="2000" dirty="0"/>
                  <a:t>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kumimoji="1"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TW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20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20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</m:d>
                        <m:r>
                          <a:rPr kumimoji="1"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kumimoji="1" lang="en-US" altLang="zh-TW" sz="2000" dirty="0"/>
                  <a:t> can be approximated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</m:nary>
                    <m:r>
                      <a:rPr kumimoji="1"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kumimoji="1" lang="en-US" altLang="zh-TW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𝝓</m:t>
                    </m:r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kumimoji="1" lang="en-US" altLang="zh-TW" sz="2000" dirty="0"/>
                  <a:t> is the number of samples.</a:t>
                </a:r>
              </a:p>
              <a:p>
                <a:pPr lvl="1"/>
                <a:r>
                  <a:rPr kumimoji="1" lang="en-US" altLang="zh-TW" sz="2000" dirty="0"/>
                  <a:t>If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kumimoji="1" lang="en-US" altLang="zh-TW" sz="2000" dirty="0"/>
                  <a:t> is large enough,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r>
                          <a:rPr kumimoji="1"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</m:nary>
                    <m:r>
                      <a:rPr kumimoji="1" lang="en-US" altLang="zh-TW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zh-TW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kumimoji="1" lang="en-US" altLang="zh-TW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kumimoji="1" lang="en-US" altLang="zh-TW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b>
                        </m:sSub>
                        <m:r>
                          <a:rPr kumimoji="1"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kumimoji="1" lang="en-US" altLang="zh-TW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kumimoji="1" lang="en-US" altLang="zh-TW" sz="1600" dirty="0"/>
                  <a:t> </a:t>
                </a:r>
                <a:r>
                  <a:rPr kumimoji="1" lang="en-US" altLang="zh-TW" sz="2000" dirty="0"/>
                  <a:t>will converge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TW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en-US" altLang="zh-TW" sz="2000" dirty="0"/>
                  <a:t> in probability.</a:t>
                </a:r>
                <a:r>
                  <a:rPr kumimoji="1" lang="en-US" altLang="zh-TW" sz="1600" dirty="0"/>
                  <a:t> </a:t>
                </a:r>
              </a:p>
              <a:p>
                <a:pPr marL="457200" lvl="1" indent="0">
                  <a:buNone/>
                </a:pPr>
                <a:r>
                  <a:rPr kumimoji="1"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kumimoji="1" lang="en-US" altLang="zh-TW" sz="2000" dirty="0"/>
                  <a:t>Large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kumimoji="1" lang="en-US" altLang="zh-TW" sz="2000" dirty="0"/>
                  <a:t> is too expensive.</a:t>
                </a:r>
              </a:p>
              <a:p>
                <a:pPr marL="457200" lvl="1" indent="0">
                  <a:buNone/>
                </a:pPr>
                <a:r>
                  <a:rPr kumimoji="1" lang="en-US" altLang="zh-TW" sz="2000" b="0" dirty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1600" dirty="0"/>
                  <a:t> </a:t>
                </a:r>
                <a:r>
                  <a:rPr kumimoji="1" lang="en-US" altLang="zh-TW" sz="2000" dirty="0"/>
                  <a:t>In practice, we can take just one sample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 from </a:t>
                </a:r>
                <a14:m>
                  <m:oMath xmlns:m="http://schemas.openxmlformats.org/officeDocument/2006/math"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𝝓</m:t>
                    </m:r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000" dirty="0"/>
                  <a:t> &amp; treat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kumimoji="1" lang="en-US" altLang="zh-TW" sz="2000" dirty="0"/>
                  <a:t> for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 as </a:t>
                </a:r>
              </a:p>
              <a:p>
                <a:pPr marL="457200" lvl="1" indent="0">
                  <a:buNone/>
                </a:pPr>
                <a:r>
                  <a:rPr kumimoji="1" lang="en-US" altLang="zh-TW" sz="2000" dirty="0"/>
                  <a:t>        an approximation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TW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en-US" altLang="zh-TW" sz="2000" dirty="0"/>
                  <a:t> in each batch. (since doing stochastic gradient descent.)</a:t>
                </a:r>
              </a:p>
              <a:p>
                <a:r>
                  <a:rPr kumimoji="1" lang="en-US" altLang="zh-TW" sz="2000" dirty="0"/>
                  <a:t>Problem for Taking Gradient (Reparametrize the Model)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kumimoji="1" lang="en-US" altLang="zh-TW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TW" sz="2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</m:d>
                        <m:r>
                          <a:rPr kumimoji="1" lang="en-US" altLang="zh-TW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TW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TW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kumimoji="1" lang="en-US" altLang="zh-TW" sz="2000" dirty="0"/>
                  <a:t> is tractable, but</a:t>
                </a:r>
                <a:r>
                  <a:rPr kumimoji="1" lang="en-US" altLang="zh-TW" sz="2000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TW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en-US" altLang="zh-TW" sz="2000" dirty="0"/>
                  <a:t> is not tractable.</a:t>
                </a:r>
              </a:p>
              <a:p>
                <a:pPr lvl="1"/>
                <a:r>
                  <a:rPr kumimoji="1" lang="en-US" altLang="zh-TW" sz="2000" dirty="0"/>
                  <a:t>The reparameterization trick: Let </a:t>
                </a:r>
                <a14:m>
                  <m:oMath xmlns:m="http://schemas.openxmlformats.org/officeDocument/2006/math">
                    <m:r>
                      <a:rPr kumimoji="1" lang="en-US" altLang="zh-TW" sz="2000" b="1" i="1" smtClean="0">
                        <a:latin typeface="Cambria Math" panose="02040503050406030204" pitchFamily="18" charset="0"/>
                      </a:rPr>
                      <m:t>𝜺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TW" sz="20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kumimoji="1" lang="en-US" altLang="zh-TW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𝜺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</m:d>
                    <m:r>
                      <a:rPr kumimoji="1"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kumimoji="1" lang="en-US" altLang="zh-TW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TW" sz="2000" b="1" i="1" smtClean="0">
                        <a:latin typeface="Cambria Math" panose="02040503050406030204" pitchFamily="18" charset="0"/>
                      </a:rPr>
                      <m:t>𝜺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kumimoji="1" lang="en-US" altLang="zh-TW" sz="2000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kumimoji="1" lang="en-US" altLang="zh-TW" sz="2000" b="1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kumimoji="1" lang="en-US" altLang="zh-TW" sz="2000" dirty="0"/>
                  <a:t>    </a:t>
                </a:r>
                <a:r>
                  <a:rPr kumimoji="1" lang="en-US" altLang="zh-TW" sz="2000" dirty="0" err="1"/>
                  <a:t>s.t.</a:t>
                </a:r>
                <a:r>
                  <a:rPr kumimoji="1"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TW" sz="20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kumimoji="1" lang="en-US" altLang="zh-TW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2000" b="1" i="1">
                        <a:latin typeface="Cambria Math" panose="02040503050406030204" pitchFamily="18" charset="0"/>
                      </a:rPr>
                      <m:t>~ </m:t>
                    </m:r>
                    <m:r>
                      <a:rPr kumimoji="1" lang="en-US" altLang="zh-TW" sz="2000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kumimoji="1" lang="en-US" altLang="zh-TW" sz="20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TW" sz="2000" b="1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TW" sz="2000" b="1" i="1">
                        <a:latin typeface="Cambria Math" panose="02040503050406030204" pitchFamily="18" charset="0"/>
                      </a:rPr>
                      <m:t>;</m:t>
                    </m:r>
                    <m:r>
                      <a:rPr kumimoji="1" lang="en-US" altLang="zh-TW" sz="20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kumimoji="1" lang="en-US" altLang="zh-TW" sz="2000" b="1" i="1">
                        <a:latin typeface="Cambria Math" panose="02040503050406030204" pitchFamily="18" charset="0"/>
                      </a:rPr>
                      <m:t>)≡</m:t>
                    </m:r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𝑑𝑖𝑎𝑔</m:t>
                        </m:r>
                        <m:d>
                          <m:d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TW" sz="2000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endParaRPr kumimoji="1" lang="en-US" altLang="zh-TW" sz="2000" b="1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kumimoji="1" lang="en-US" altLang="zh-TW" sz="2000" b="1" dirty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1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sSub>
                      <m:sSub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TW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  <m: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(0,  1)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  <m:e>
                            <m:r>
                              <a:rPr kumimoji="1" lang="en-US" altLang="zh-TW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  <m: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TW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TW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</m:d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</m:d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TW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  <m: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(0,  1)</m:t>
                        </m:r>
                      </m:sub>
                    </m:sSub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  <m:e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  <m: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TW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TW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</m:d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TW" sz="2000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kumimoji="1" lang="en-US" altLang="zh-TW" sz="2000" dirty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/>
                  <a:t> Monte Carlo Simulation: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</m:nary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  <m:e>
                        <m:r>
                          <a:rPr kumimoji="1"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𝜺</m:t>
                            </m:r>
                            <m:r>
                              <a:rPr kumimoji="1"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TW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kumimoji="1" lang="en-US" altLang="zh-TW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TW" sz="2000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kumimoji="1" lang="en-US" altLang="zh-TW" sz="2000" b="1" dirty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20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2000" dirty="0"/>
                  <a:t> Use same trick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TW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TW" sz="2000" dirty="0"/>
              </a:p>
              <a:p>
                <a:pPr lvl="1"/>
                <a:r>
                  <a:rPr kumimoji="1" lang="en-US" altLang="zh-TW" sz="2000" dirty="0"/>
                  <a:t>That’s the reason why we finally use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r>
                  <a:rPr kumimoji="1" lang="en-US" altLang="zh-TW" sz="2000" dirty="0"/>
                  <a:t> in the model and multiply the result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kumimoji="1" lang="en-US" altLang="zh-TW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en-US" altLang="zh-TW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2000" dirty="0"/>
                  <a:t>.</a:t>
                </a:r>
              </a:p>
            </p:txBody>
          </p:sp>
        </mc:Choice>
        <mc:Fallback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4011BC2A-1EEC-1143-AFAC-7C5CC2684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449108"/>
                <a:ext cx="11249416" cy="5408892"/>
              </a:xfrm>
              <a:prstGeom prst="rect">
                <a:avLst/>
              </a:prstGeom>
              <a:blipFill>
                <a:blip r:embed="rId3"/>
                <a:stretch>
                  <a:fillRect l="-338" t="-2810" r="-4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Variational Autoencoder (VAE)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8114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4011BC2A-1EEC-1143-AFAC-7C5CC26846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49108"/>
                <a:ext cx="11353799" cy="31807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TW" sz="2000" dirty="0"/>
                  <a:t>Relationship with the Autoencoder</a:t>
                </a:r>
              </a:p>
              <a:p>
                <a:pPr lvl="1"/>
                <a:r>
                  <a:rPr kumimoji="1" lang="en-US" altLang="zh-TW" sz="1800" dirty="0"/>
                  <a:t>Cost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1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</m:d>
                        <m:r>
                          <a:rPr kumimoji="1" lang="en-US" altLang="zh-TW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TW" sz="1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kumimoji="1" lang="en-US" altLang="zh-TW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TW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kumimoji="1"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</m:d>
                    <m:r>
                      <a:rPr kumimoji="1" lang="en-US" altLang="zh-TW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TW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</m:d>
                        <m: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kumimoji="1" lang="en-US" altLang="zh-TW" sz="1800" dirty="0">
                  <a:solidFill>
                    <a:srgbClr val="0070C0"/>
                  </a:solidFill>
                </a:endParaRPr>
              </a:p>
              <a:p>
                <a:pPr marL="457200" lvl="1" indent="0">
                  <a:buNone/>
                </a:pPr>
                <a:r>
                  <a:rPr kumimoji="1" lang="en-US" altLang="zh-TW" sz="1800" dirty="0"/>
                  <a:t>                                                                   </a:t>
                </a:r>
                <a14:m>
                  <m:oMath xmlns:m="http://schemas.openxmlformats.org/officeDocument/2006/math">
                    <m:r>
                      <a:rPr kumimoji="1" lang="en-US" altLang="zh-TW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TW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  <m:r>
                          <a:rPr kumimoji="1"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kumimoji="1"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(0,  1)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  <m:e>
                            <m:r>
                              <a:rPr kumimoji="1"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kumimoji="1" lang="en-US" altLang="zh-TW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  <m:r>
                                  <a:rPr kumimoji="1" lang="en-US" altLang="zh-TW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TW" sz="1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TW" sz="1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kumimoji="1" lang="en-US" altLang="zh-TW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TW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</m:d>
                            <m:r>
                              <a:rPr kumimoji="1"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</m:d>
                    <m:r>
                      <a:rPr kumimoji="1" lang="en-US" altLang="zh-TW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TW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</m:d>
                        <m: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kumimoji="1" lang="en-US" altLang="zh-TW" sz="1800" dirty="0"/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zh-TW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zh-TW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TW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TW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kumimoji="1" lang="en-US" altLang="zh-TW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</m:d>
                  </m:oMath>
                </a14:m>
                <a:r>
                  <a:rPr kumimoji="1" lang="en-US" altLang="zh-TW" sz="1800" dirty="0"/>
                  <a:t>: Encoder,   </a:t>
                </a:r>
                <a14:m>
                  <m:oMath xmlns:m="http://schemas.openxmlformats.org/officeDocument/2006/math">
                    <m:r>
                      <a:rPr kumimoji="1" lang="en-US" altLang="zh-TW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  <m:e>
                        <m:r>
                          <a:rPr kumimoji="1"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𝜺</m:t>
                            </m:r>
                            <m:r>
                              <a:rPr kumimoji="1"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</m:d>
                        <m:r>
                          <a:rPr kumimoji="1"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kumimoji="1" lang="en-US" altLang="zh-TW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kumimoji="1" lang="en-US" altLang="zh-TW" sz="1800" dirty="0"/>
                  <a:t>: Decoder,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18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TW" sz="1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en-US" altLang="zh-TW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8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TW" sz="18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kumimoji="1" lang="en-US" altLang="zh-TW" sz="18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kumimoji="1"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kumimoji="1" lang="en-US" altLang="zh-TW" sz="18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TW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  <m:r>
                          <a:rPr kumimoji="1"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kumimoji="1"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(0,  1)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  <m:e>
                            <m:r>
                              <a:rPr kumimoji="1"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kumimoji="1" lang="en-US" altLang="zh-TW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  <m:r>
                                  <a:rPr kumimoji="1" lang="en-US" altLang="zh-TW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TW" sz="1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kumimoji="1" lang="en-US" altLang="zh-TW" sz="1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kumimoji="1" lang="en-US" altLang="zh-TW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TW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e>
                            </m:d>
                            <m:r>
                              <a:rPr kumimoji="1" lang="en-US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en-US" altLang="zh-TW" sz="1800" dirty="0"/>
                  <a:t>: MSE, (Reconstruction Error), it based on the encoder and the decoder.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zh-TW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1" lang="en-US" altLang="zh-TW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kumimoji="1" lang="en-US" altLang="zh-TW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</m:d>
                        <m: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TW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TW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kumimoji="1" lang="en-US" altLang="zh-TW" sz="1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kumimoji="1" lang="en-US" altLang="zh-TW" sz="1800" dirty="0"/>
                  <a:t> only based on the encoder.</a:t>
                </a:r>
              </a:p>
              <a:p>
                <a:pPr marL="914400" lvl="2" indent="0">
                  <a:buNone/>
                </a:pPr>
                <a:r>
                  <a:rPr kumimoji="1" lang="en-US" altLang="zh-TW" sz="1800" dirty="0"/>
                  <a:t>     </a:t>
                </a:r>
                <a:r>
                  <a:rPr kumimoji="1" lang="en-US" altLang="zh-TW" sz="1600" dirty="0"/>
                  <a:t>(A penalty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en-US" altLang="zh-TW" sz="1600" dirty="0"/>
                  <a:t> (if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en-US" altLang="zh-TW" sz="1600" dirty="0"/>
                  <a:t> close to 0 </a:t>
                </a:r>
                <a14:m>
                  <m:oMath xmlns:m="http://schemas.openxmlformats.org/officeDocument/2006/math">
                    <m:r>
                      <a:rPr kumimoji="1" lang="en-US" altLang="zh-TW" sz="16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1600" dirty="0"/>
                  <a:t> autoencoder), we want it to close 1 (same as prior).)</a:t>
                </a:r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4011BC2A-1EEC-1143-AFAC-7C5CC2684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49108"/>
                <a:ext cx="11353799" cy="3180765"/>
              </a:xfrm>
              <a:prstGeom prst="rect">
                <a:avLst/>
              </a:prstGeom>
              <a:blipFill>
                <a:blip r:embed="rId3"/>
                <a:stretch>
                  <a:fillRect l="-447" t="-19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Variational Autoencoder (VAE)</a:t>
            </a:r>
            <a:endParaRPr kumimoji="1"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62E3639-7DFD-8A4E-87CF-FE5E92C20EF3}"/>
              </a:ext>
            </a:extLst>
          </p:cNvPr>
          <p:cNvGrpSpPr/>
          <p:nvPr/>
        </p:nvGrpSpPr>
        <p:grpSpPr>
          <a:xfrm>
            <a:off x="2639027" y="3801725"/>
            <a:ext cx="7242757" cy="3114150"/>
            <a:chOff x="2639027" y="3801725"/>
            <a:chExt cx="7242757" cy="3114150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8B43AD4D-7B39-A24D-A011-5BCFAF6BDDA5}"/>
                </a:ext>
              </a:extLst>
            </p:cNvPr>
            <p:cNvGrpSpPr/>
            <p:nvPr/>
          </p:nvGrpSpPr>
          <p:grpSpPr>
            <a:xfrm>
              <a:off x="2639027" y="3801725"/>
              <a:ext cx="7242757" cy="3114150"/>
              <a:chOff x="1939823" y="3283958"/>
              <a:chExt cx="8312354" cy="3574042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DD3B20FB-D811-794F-AB9F-5227A2AA0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9823" y="3283958"/>
                <a:ext cx="8312354" cy="3574042"/>
              </a:xfrm>
              <a:prstGeom prst="rect">
                <a:avLst/>
              </a:prstGeom>
            </p:spPr>
          </p:pic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96BA8EAA-17C0-D642-AB44-2926E5A74C6F}"/>
                  </a:ext>
                </a:extLst>
              </p:cNvPr>
              <p:cNvGrpSpPr/>
              <p:nvPr/>
            </p:nvGrpSpPr>
            <p:grpSpPr>
              <a:xfrm>
                <a:off x="9817048" y="4910666"/>
                <a:ext cx="383646" cy="390546"/>
                <a:chOff x="10662015" y="4875655"/>
                <a:chExt cx="375267" cy="382015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B5E287F3-DFC9-BE41-8C93-A86E787298CE}"/>
                    </a:ext>
                  </a:extLst>
                </p:cNvPr>
                <p:cNvSpPr/>
                <p:nvPr/>
              </p:nvSpPr>
              <p:spPr>
                <a:xfrm>
                  <a:off x="10662015" y="4884288"/>
                  <a:ext cx="373382" cy="373382"/>
                </a:xfrm>
                <a:prstGeom prst="ellipse">
                  <a:avLst/>
                </a:prstGeom>
                <a:solidFill>
                  <a:srgbClr val="FFC7C7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文字方塊 8">
                      <a:extLst>
                        <a:ext uri="{FF2B5EF4-FFF2-40B4-BE49-F238E27FC236}">
                          <a16:creationId xmlns:a16="http://schemas.microsoft.com/office/drawing/2014/main" id="{648D01DC-182D-DE4B-AB4F-74D2C9F02C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89350" y="4875655"/>
                      <a:ext cx="347932" cy="33275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2000" dirty="0"/>
                    </a:p>
                  </p:txBody>
                </p:sp>
              </mc:Choice>
              <mc:Fallback xmlns="">
                <p:sp>
                  <p:nvSpPr>
                    <p:cNvPr id="9" name="文字方塊 8">
                      <a:extLst>
                        <a:ext uri="{FF2B5EF4-FFF2-40B4-BE49-F238E27FC236}">
                          <a16:creationId xmlns:a16="http://schemas.microsoft.com/office/drawing/2014/main" id="{648D01DC-182D-DE4B-AB4F-74D2C9F02CF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89350" y="4875655"/>
                      <a:ext cx="347932" cy="33275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5385" r="-3846" b="-208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E043C80C-E9EA-444A-A33D-D1003EAD4DFA}"/>
                    </a:ext>
                  </a:extLst>
                </p:cNvPr>
                <p:cNvSpPr/>
                <p:nvPr/>
              </p:nvSpPr>
              <p:spPr>
                <a:xfrm>
                  <a:off x="5528811" y="4833671"/>
                  <a:ext cx="3497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E043C80C-E9EA-444A-A33D-D1003EAD4D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8811" y="4833671"/>
                  <a:ext cx="34977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871175A8-6B1E-C741-8BCA-3D281C0A16CC}"/>
                    </a:ext>
                  </a:extLst>
                </p:cNvPr>
                <p:cNvSpPr/>
                <p:nvPr/>
              </p:nvSpPr>
              <p:spPr>
                <a:xfrm>
                  <a:off x="5802046" y="5107040"/>
                  <a:ext cx="4106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871175A8-6B1E-C741-8BCA-3D281C0A16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2046" y="5107040"/>
                  <a:ext cx="41069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74701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5494</TotalTime>
  <Words>3252</Words>
  <Application>Microsoft Macintosh PowerPoint</Application>
  <PresentationFormat>寬螢幕</PresentationFormat>
  <Paragraphs>413</Paragraphs>
  <Slides>42</Slides>
  <Notes>37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0" baseType="lpstr">
      <vt:lpstr>新細明體</vt:lpstr>
      <vt:lpstr>AdvOTea1a7398</vt:lpstr>
      <vt:lpstr>Arial</vt:lpstr>
      <vt:lpstr>Calibri</vt:lpstr>
      <vt:lpstr>Calibri Light</vt:lpstr>
      <vt:lpstr>Cambria Math</vt:lpstr>
      <vt:lpstr>Wingdings</vt:lpstr>
      <vt:lpstr>Office 佈景主題</vt:lpstr>
      <vt:lpstr>Dimension Reduction</vt:lpstr>
      <vt:lpstr>Introduction</vt:lpstr>
      <vt:lpstr>Variational Autoencoder (VAE)</vt:lpstr>
      <vt:lpstr>Variational Autoencoder (VAE)</vt:lpstr>
      <vt:lpstr>Variational Autoencoder (VAE)</vt:lpstr>
      <vt:lpstr>Variational Autoencoder (VAE)</vt:lpstr>
      <vt:lpstr>Variational Autoencoder (VAE)</vt:lpstr>
      <vt:lpstr>Variational Autoencoder (VAE)</vt:lpstr>
      <vt:lpstr>Variational Autoencoder (VAE)</vt:lpstr>
      <vt:lpstr>Variational Autoencoder (VAE)</vt:lpstr>
      <vt:lpstr>SCVIS</vt:lpstr>
      <vt:lpstr>SCVIS</vt:lpstr>
      <vt:lpstr>SCVIS</vt:lpstr>
      <vt:lpstr>SCVIS</vt:lpstr>
      <vt:lpstr>PowerPoint 簡報</vt:lpstr>
      <vt:lpstr>Simulation</vt:lpstr>
      <vt:lpstr>Simulation</vt:lpstr>
      <vt:lpstr>Simulation</vt:lpstr>
      <vt:lpstr>Simulation</vt:lpstr>
      <vt:lpstr>Simulation</vt:lpstr>
      <vt:lpstr>Simulation</vt:lpstr>
      <vt:lpstr>Simulation</vt:lpstr>
      <vt:lpstr>Simulation</vt:lpstr>
      <vt:lpstr>PowerPoint 簡報</vt:lpstr>
      <vt:lpstr>Single-cell Datasets</vt:lpstr>
      <vt:lpstr>Single-cell Datasets</vt:lpstr>
      <vt:lpstr>Single-cell Datasets</vt:lpstr>
      <vt:lpstr>Real Data Analysis</vt:lpstr>
      <vt:lpstr>Real Data Analysis</vt:lpstr>
      <vt:lpstr>Real Data Analysis</vt:lpstr>
      <vt:lpstr>Real Data Analysis</vt:lpstr>
      <vt:lpstr>Real Data Analysis</vt:lpstr>
      <vt:lpstr>Real Data Analysis</vt:lpstr>
      <vt:lpstr>Real Data Analysis</vt:lpstr>
      <vt:lpstr>Real Data Analysis</vt:lpstr>
      <vt:lpstr>Real Data Analysis</vt:lpstr>
      <vt:lpstr>PowerPoint 簡報</vt:lpstr>
      <vt:lpstr>Summary</vt:lpstr>
      <vt:lpstr>PowerPoint 簡報</vt:lpstr>
      <vt:lpstr>Variational Autoencoder (VAE)</vt:lpstr>
      <vt:lpstr>Variational Autoencoder (VAE)</vt:lpstr>
      <vt:lpstr>Variational Autoencoder (VAE)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Dimension Reduction</dc:title>
  <dc:creator>何奇軒</dc:creator>
  <cp:lastModifiedBy>何奇軒</cp:lastModifiedBy>
  <cp:revision>276</cp:revision>
  <cp:lastPrinted>2020-07-01T17:48:19Z</cp:lastPrinted>
  <dcterms:created xsi:type="dcterms:W3CDTF">2020-06-28T05:03:23Z</dcterms:created>
  <dcterms:modified xsi:type="dcterms:W3CDTF">2020-07-05T04:34:12Z</dcterms:modified>
</cp:coreProperties>
</file>